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8" r:id="rId2"/>
  </p:sldMasterIdLst>
  <p:notesMasterIdLst>
    <p:notesMasterId r:id="rId31"/>
  </p:notesMasterIdLst>
  <p:handoutMasterIdLst>
    <p:handoutMasterId r:id="rId32"/>
  </p:handoutMasterIdLst>
  <p:sldIdLst>
    <p:sldId id="277" r:id="rId3"/>
    <p:sldId id="305" r:id="rId4"/>
    <p:sldId id="280" r:id="rId5"/>
    <p:sldId id="279"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03" autoAdjust="0"/>
    <p:restoredTop sz="94660"/>
  </p:normalViewPr>
  <p:slideViewPr>
    <p:cSldViewPr>
      <p:cViewPr varScale="1">
        <p:scale>
          <a:sx n="120" d="100"/>
          <a:sy n="120" d="100"/>
        </p:scale>
        <p:origin x="192" y="80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1A1FB1-A8A9-4AED-B24F-B726C77305B3}" type="datetimeFigureOut">
              <a:rPr lang="en-US" smtClean="0"/>
              <a:pPr/>
              <a:t>1/26/18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299B01-4D3F-4586-88D4-98CACE9D4491}" type="slidenum">
              <a:rPr lang="en-US" smtClean="0"/>
              <a:pPr/>
              <a:t>‹#›</a:t>
            </a:fld>
            <a:endParaRPr lang="en-US"/>
          </a:p>
        </p:txBody>
      </p:sp>
    </p:spTree>
    <p:extLst>
      <p:ext uri="{BB962C8B-B14F-4D97-AF65-F5344CB8AC3E}">
        <p14:creationId xmlns:p14="http://schemas.microsoft.com/office/powerpoint/2010/main" val="419833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58FEBE-006D-4E3E-A91E-4E498D1AFCB0}" type="datetimeFigureOut">
              <a:rPr lang="en-US" smtClean="0"/>
              <a:pPr/>
              <a:t>1/26/18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2642F-FDAD-4697-9B6F-4650C9BB887E}" type="slidenum">
              <a:rPr lang="en-US" smtClean="0"/>
              <a:pPr/>
              <a:t>‹#›</a:t>
            </a:fld>
            <a:endParaRPr lang="en-US"/>
          </a:p>
        </p:txBody>
      </p:sp>
    </p:spTree>
    <p:extLst>
      <p:ext uri="{BB962C8B-B14F-4D97-AF65-F5344CB8AC3E}">
        <p14:creationId xmlns:p14="http://schemas.microsoft.com/office/powerpoint/2010/main" val="369211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search.google.com/teams/brai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rxiv.org/pdf/1702.00783.pdf?xtor=AL-3228068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only need to analyze simple patterns, a basic classification tool like an SVM or Logistic Regression is typically good enough. </a:t>
            </a:r>
          </a:p>
          <a:p>
            <a:pPr marL="171450" indent="-171450">
              <a:buFont typeface="Arial" panose="020B0604020202020204" pitchFamily="34" charset="0"/>
              <a:buChar char="•"/>
            </a:pPr>
            <a:r>
              <a:rPr lang="en-US" dirty="0"/>
              <a:t>But when your data has 10s of different inputs or more, neural nets start to win out over the other methods.</a:t>
            </a:r>
          </a:p>
          <a:p>
            <a:pPr marL="171450" indent="-171450">
              <a:buFont typeface="Arial" panose="020B0604020202020204" pitchFamily="34" charset="0"/>
              <a:buChar char="•"/>
            </a:pPr>
            <a:r>
              <a:rPr lang="en-US" dirty="0"/>
              <a:t>As the patterns get even more complex, shallow neural networks can become unusable. The reason is that the number of nodes required in each layer grows exponentially with the number of possible patterns in the data. </a:t>
            </a:r>
          </a:p>
          <a:p>
            <a:pPr marL="171450" indent="-171450">
              <a:buFont typeface="Arial" panose="020B0604020202020204" pitchFamily="34" charset="0"/>
              <a:buChar char="•"/>
            </a:pPr>
            <a:r>
              <a:rPr lang="en-US" dirty="0"/>
              <a:t>Eventually training becomes way too expensive and the accuracy starts to suffer. So for an intricate pattern – like an image of a human face, for example – basic classification engines and shallow neural nets simply aren’t good enough – the only practical choice is a deep net.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Why now?</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One of the fascinating things about neural networks is how long they have taken to be an over night success. The history goes back all the way to the 1950s. Deep learning has really only taken off in the last five years. The reason is the increased availability of label data along with the greatly increased computational throughput of modern processors.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For a long time, we didn't have the huge labelled data sets that we needed to make deep learning work. Those data sets only became widely available with the rise of the Internet, which made collecting and labeling huge datasets feasible. But even when we had big datasets, we often didn't have enough computational power to make use of them and it is only been in the last five years that processors have gotten big enough and fast enough to train large scale neural networks.</a:t>
            </a:r>
          </a:p>
          <a:p>
            <a:endParaRPr lang="en-US" dirty="0"/>
          </a:p>
          <a:p>
            <a:r>
              <a:rPr lang="en-US" dirty="0"/>
              <a:t>Shallow neural network – just 1 hidden layer</a:t>
            </a:r>
          </a:p>
          <a:p>
            <a:r>
              <a:rPr lang="en-US" dirty="0"/>
              <a:t>Deep nets – able to build up a complex hierarchy of concepts</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13</a:t>
            </a:fld>
            <a:endParaRPr lang="en-US"/>
          </a:p>
        </p:txBody>
      </p:sp>
    </p:spTree>
    <p:extLst>
      <p:ext uri="{BB962C8B-B14F-4D97-AF65-F5344CB8AC3E}">
        <p14:creationId xmlns:p14="http://schemas.microsoft.com/office/powerpoint/2010/main" val="334333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 A DBN is trained as follows:</a:t>
            </a:r>
          </a:p>
          <a:p>
            <a:r>
              <a:rPr lang="en-US" dirty="0"/>
              <a:t>a) The first RBM is trained to re-construct its input as accurately as possible</a:t>
            </a:r>
          </a:p>
          <a:p>
            <a:r>
              <a:rPr lang="en-US" dirty="0"/>
              <a:t>b) The hidden layer of the first RBM is treated as the visible layer for the second and the</a:t>
            </a:r>
          </a:p>
          <a:p>
            <a:r>
              <a:rPr lang="en-US" dirty="0"/>
              <a:t>second RBM is trained using the outputs from the first RBM</a:t>
            </a:r>
          </a:p>
          <a:p>
            <a:r>
              <a:rPr lang="en-US" dirty="0"/>
              <a:t>c) This process is repeated until every layer in the network is trained</a:t>
            </a:r>
          </a:p>
          <a:p>
            <a:endParaRPr lang="en-US" dirty="0"/>
          </a:p>
          <a:p>
            <a:r>
              <a:rPr lang="en-US" sz="900" dirty="0"/>
              <a:t>Each RBM layer learns the entire input, so the learning process is like focusing the lens of a camera to get a clearer and clearer picture</a:t>
            </a: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26</a:t>
            </a:fld>
            <a:endParaRPr lang="en-US"/>
          </a:p>
        </p:txBody>
      </p:sp>
    </p:spTree>
    <p:extLst>
      <p:ext uri="{BB962C8B-B14F-4D97-AF65-F5344CB8AC3E}">
        <p14:creationId xmlns:p14="http://schemas.microsoft.com/office/powerpoint/2010/main" val="1653474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endParaRPr lang="en-US" dirty="0"/>
          </a:p>
          <a:p>
            <a:r>
              <a:rPr lang="en-US" dirty="0"/>
              <a:t>Color</a:t>
            </a:r>
            <a:r>
              <a:rPr lang="en-US" baseline="0" dirty="0"/>
              <a:t> Restoration </a:t>
            </a:r>
            <a:r>
              <a:rPr lang="en-US" baseline="0" dirty="0">
                <a:sym typeface="Wingdings"/>
              </a:rPr>
              <a:t> black and white photos (old fashion) to turn into color; </a:t>
            </a:r>
            <a:r>
              <a:rPr lang="en-US" dirty="0"/>
              <a:t>The Deep Learning network actually learned patterns that naturally occur in photos - the sky is usually blue, clouds are often white/gray and grass is typically green in order to restore these colors. But it did so itself from its past experience without human intervention.</a:t>
            </a:r>
          </a:p>
          <a:p>
            <a:endParaRPr lang="en-US" dirty="0"/>
          </a:p>
          <a:p>
            <a:endParaRPr lang="en-US" dirty="0"/>
          </a:p>
          <a:p>
            <a:r>
              <a:rPr lang="en-US" dirty="0"/>
              <a:t>Pixels: Well, it was unrealistic until Deep Learning. Early in 2017, </a:t>
            </a:r>
            <a:r>
              <a:rPr lang="en-US" dirty="0">
                <a:hlinkClick r:id="rId3"/>
              </a:rPr>
              <a:t>Google Brain</a:t>
            </a:r>
            <a:r>
              <a:rPr lang="en-US" dirty="0"/>
              <a:t> researchers trained a Deep Learning network to take very low resolution images of faces and predict what each face most likely looks like. They call the method </a:t>
            </a:r>
            <a:r>
              <a:rPr lang="en-US" dirty="0">
                <a:hlinkClick r:id="rId4"/>
              </a:rPr>
              <a:t>Pixel Recursive Super Resolution</a:t>
            </a:r>
            <a:r>
              <a:rPr lang="en-US" dirty="0"/>
              <a:t> which enhances resolution of photos significantly. In the image below you can see the original 8x8 photos, the ground truth (which was the real face originally in the photos) and in the middle the guess of the computer. Obviously it is not perfect, as it cannot be, but it is pretty unbelievable that the computer can guesstimate so well many of the features of the person in the photo.</a:t>
            </a:r>
          </a:p>
          <a:p>
            <a:endParaRPr lang="en-US" dirty="0"/>
          </a:p>
          <a:p>
            <a:endParaRPr lang="en-US" dirty="0"/>
          </a:p>
          <a:p>
            <a:r>
              <a:rPr lang="en-US" dirty="0"/>
              <a:t>http://</a:t>
            </a:r>
            <a:r>
              <a:rPr lang="en-US" dirty="0" err="1"/>
              <a:t>www.yaronhadad.com</a:t>
            </a:r>
            <a:r>
              <a:rPr lang="en-US" dirty="0"/>
              <a:t>/deep-learning-most-amazing-applications/</a:t>
            </a:r>
          </a:p>
          <a:p>
            <a:endParaRPr lang="en-US" dirty="0"/>
          </a:p>
          <a:p>
            <a:endParaRPr lang="en-US" dirty="0"/>
          </a:p>
          <a:p>
            <a:endParaRPr lang="en-US" dirty="0"/>
          </a:p>
          <a:p>
            <a:r>
              <a:rPr lang="en-US" dirty="0"/>
              <a:t>Other: Netflix:</a:t>
            </a:r>
            <a:br>
              <a:rPr lang="en-US" dirty="0"/>
            </a:br>
            <a:r>
              <a:rPr lang="en-US" dirty="0"/>
              <a:t>Visual</a:t>
            </a:r>
            <a:r>
              <a:rPr lang="en-US" baseline="0" dirty="0"/>
              <a:t> recognition: pick up on cues such as introductions; the “Skip intro button” based on repeated pattern in episodes</a:t>
            </a:r>
            <a:endParaRPr lang="en-US" dirty="0"/>
          </a:p>
          <a:p>
            <a:r>
              <a:rPr lang="en-US" dirty="0"/>
              <a:t>https://</a:t>
            </a:r>
            <a:r>
              <a:rPr lang="en-US" dirty="0" err="1"/>
              <a:t>www.marketwatch.com</a:t>
            </a:r>
            <a:r>
              <a:rPr lang="en-US" dirty="0"/>
              <a:t>/story/netflix-uses-frame-by-frame-machine-learning-to-decide-what-you-really-want-to-watch-2017-09-27</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Self driving</a:t>
            </a:r>
            <a:r>
              <a:rPr lang="en-US" baseline="0" dirty="0"/>
              <a:t> cars</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27</a:t>
            </a:fld>
            <a:endParaRPr lang="en-US"/>
          </a:p>
        </p:txBody>
      </p:sp>
    </p:spTree>
    <p:extLst>
      <p:ext uri="{BB962C8B-B14F-4D97-AF65-F5344CB8AC3E}">
        <p14:creationId xmlns:p14="http://schemas.microsoft.com/office/powerpoint/2010/main" val="264135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14</a:t>
            </a:fld>
            <a:endParaRPr lang="en-US" dirty="0"/>
          </a:p>
        </p:txBody>
      </p:sp>
    </p:spTree>
    <p:extLst>
      <p:ext uri="{BB962C8B-B14F-4D97-AF65-F5344CB8AC3E}">
        <p14:creationId xmlns:p14="http://schemas.microsoft.com/office/powerpoint/2010/main" val="268524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Originally, GPUs were purpose-built for computational problems in the computer graphics industry</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16</a:t>
            </a:fld>
            <a:endParaRPr lang="en-US"/>
          </a:p>
        </p:txBody>
      </p:sp>
    </p:spTree>
    <p:extLst>
      <p:ext uri="{BB962C8B-B14F-4D97-AF65-F5344CB8AC3E}">
        <p14:creationId xmlns:p14="http://schemas.microsoft.com/office/powerpoint/2010/main" val="39397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https://www.analyticsvidhya.com/blog/2017/04/comparison-between-deep-learning-machine-learning/</a:t>
            </a:r>
          </a:p>
          <a:p>
            <a:endParaRPr lang="en-US" dirty="0"/>
          </a:p>
          <a:p>
            <a:r>
              <a:rPr lang="en-US" dirty="0"/>
              <a:t>The most important difference between deep learning and traditional machine learning is its performance as the scale of data increases. When the data is small, deep learning algorithms don’t perform that well. This is because deep learning algorithms need a large amount of data to understand it perfectly. </a:t>
            </a:r>
          </a:p>
          <a:p>
            <a:endParaRPr lang="en-US" dirty="0"/>
          </a:p>
          <a:p>
            <a:r>
              <a:rPr lang="en-US" dirty="0">
                <a:effectLst/>
              </a:rPr>
              <a:t>Feature engineering is a process of putting domain knowledge into the creation of feature extractors to reduce the complexity of the data and make patterns more visible to learning algorithms to work. E.g. we extract, day, month, year, duration from a date field to make patterns more “visible”, we reclassify or bin values, or we drop highly correlated fields. Deep learning algorithms try to learn high-level features from data. Like, Convolutional NN will try to learn low-level features such as edges and lines in early layers then parts of faces of people and then high-level representation of a face.</a:t>
            </a:r>
            <a:endParaRPr lang="en-US" dirty="0"/>
          </a:p>
          <a:p>
            <a:endParaRPr lang="en-US" dirty="0"/>
          </a:p>
          <a:p>
            <a:r>
              <a:rPr lang="en-US" dirty="0"/>
              <a:t>Deep learning algorithms heavily depend on high-end machines with GPUs, contrary to traditional machine learning algorithms, which can work on low-end machines.  Deep learning algorithms inherently do a large amount of matrix multiplication operations, which GPUs are designed to do.</a:t>
            </a:r>
          </a:p>
          <a:p>
            <a:endParaRPr lang="en-US" dirty="0"/>
          </a:p>
          <a:p>
            <a:r>
              <a:rPr lang="en-US" dirty="0">
                <a:effectLst/>
              </a:rPr>
              <a:t>Machine learning algorithms like decision trees give us crisp rules as to why it chose what it chose, so it is particularly easy to interpret the reasoning behind it. Therefore, algorithms like decision trees and linear/logistic regression are primarily used in industry for interpretability.</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17</a:t>
            </a:fld>
            <a:endParaRPr lang="en-US"/>
          </a:p>
        </p:txBody>
      </p:sp>
    </p:spTree>
    <p:extLst>
      <p:ext uri="{BB962C8B-B14F-4D97-AF65-F5344CB8AC3E}">
        <p14:creationId xmlns:p14="http://schemas.microsoft.com/office/powerpoint/2010/main" val="219809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for most flavors of the traditional learning algorithms … performance will plateau. … deep learning … is the first class of algorithms … that is scalable. … performance just keeps getting better as you feed them more data</a:t>
            </a:r>
          </a:p>
          <a:p>
            <a:endParaRPr lang="en-US" dirty="0"/>
          </a:p>
          <a:p>
            <a:r>
              <a:rPr lang="en-US" dirty="0"/>
              <a:t>https://www.slideshare.net/ExtractConf/andrew-ng-chief-scientist-at-baidu</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18</a:t>
            </a:fld>
            <a:endParaRPr lang="en-US"/>
          </a:p>
        </p:txBody>
      </p:sp>
    </p:spTree>
    <p:extLst>
      <p:ext uri="{BB962C8B-B14F-4D97-AF65-F5344CB8AC3E}">
        <p14:creationId xmlns:p14="http://schemas.microsoft.com/office/powerpoint/2010/main" val="2732774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https://www.datarobot.com/blog/a-primer-on-deep-learning/</a:t>
            </a:r>
          </a:p>
          <a:p>
            <a:endParaRPr lang="en-US" dirty="0"/>
          </a:p>
          <a:p>
            <a:r>
              <a:rPr lang="en-US" sz="900" kern="1200" dirty="0">
                <a:solidFill>
                  <a:schemeClr val="tx1"/>
                </a:solidFill>
                <a:effectLst/>
                <a:latin typeface="Arial" charset="0"/>
                <a:ea typeface="ＭＳ Ｐゴシック" charset="0"/>
                <a:cs typeface="ＭＳ Ｐゴシック" charset="0"/>
              </a:rPr>
              <a:t>19</a:t>
            </a:r>
          </a:p>
          <a:p>
            <a:r>
              <a:rPr lang="en-US" sz="900" kern="1200" dirty="0">
                <a:solidFill>
                  <a:schemeClr val="tx1"/>
                </a:solidFill>
                <a:effectLst/>
                <a:latin typeface="Arial" charset="0"/>
                <a:ea typeface="ＭＳ Ｐゴシック" charset="0"/>
                <a:cs typeface="ＭＳ Ｐゴシック" charset="0"/>
              </a:rPr>
              <a:t>KEY IDEAS OF DEEP LEARNING</a:t>
            </a:r>
          </a:p>
          <a:p>
            <a:r>
              <a:rPr lang="en-US" sz="900" kern="1200" dirty="0">
                <a:solidFill>
                  <a:schemeClr val="tx1"/>
                </a:solidFill>
                <a:effectLst/>
                <a:latin typeface="Arial" charset="0"/>
                <a:ea typeface="ＭＳ Ｐゴシック" charset="0"/>
                <a:cs typeface="ＭＳ Ｐゴシック" charset="0"/>
              </a:rPr>
              <a:t>Hierarchical non-linear system</a:t>
            </a:r>
          </a:p>
          <a:p>
            <a:r>
              <a:rPr lang="en-US" sz="900" kern="1200" dirty="0">
                <a:solidFill>
                  <a:schemeClr val="tx1"/>
                </a:solidFill>
                <a:effectLst/>
                <a:latin typeface="Arial" charset="0"/>
                <a:ea typeface="ＭＳ Ｐゴシック" charset="0"/>
                <a:cs typeface="ＭＳ Ｐゴシック" charset="0"/>
              </a:rPr>
              <a:t>Distributed representations</a:t>
            </a:r>
          </a:p>
          <a:p>
            <a:r>
              <a:rPr lang="en-US" sz="900" kern="1200" dirty="0">
                <a:solidFill>
                  <a:schemeClr val="tx1"/>
                </a:solidFill>
                <a:effectLst/>
                <a:latin typeface="Arial" charset="0"/>
                <a:ea typeface="ＭＳ Ｐゴシック" charset="0"/>
                <a:cs typeface="ＭＳ Ｐゴシック" charset="0"/>
              </a:rPr>
              <a:t>Sharing</a:t>
            </a:r>
          </a:p>
          <a:p>
            <a:r>
              <a:rPr lang="en-US" sz="900" kern="1200" dirty="0">
                <a:solidFill>
                  <a:schemeClr val="tx1"/>
                </a:solidFill>
                <a:effectLst/>
                <a:latin typeface="Arial" charset="0"/>
                <a:ea typeface="ＭＳ Ｐゴシック" charset="0"/>
                <a:cs typeface="ＭＳ Ｐゴシック" charset="0"/>
              </a:rPr>
              <a:t>End-to-end learning</a:t>
            </a:r>
          </a:p>
          <a:p>
            <a:r>
              <a:rPr lang="en-US" sz="900" kern="1200" dirty="0">
                <a:solidFill>
                  <a:schemeClr val="tx1"/>
                </a:solidFill>
                <a:effectLst/>
                <a:latin typeface="Arial" charset="0"/>
                <a:ea typeface="ＭＳ Ｐゴシック" charset="0"/>
                <a:cs typeface="ＭＳ Ｐゴシック" charset="0"/>
              </a:rPr>
              <a:t>Joint optimization of features and classifier</a:t>
            </a:r>
          </a:p>
          <a:p>
            <a:r>
              <a:rPr lang="en-US" sz="900" kern="1200" dirty="0">
                <a:solidFill>
                  <a:schemeClr val="tx1"/>
                </a:solidFill>
                <a:effectLst/>
                <a:latin typeface="Arial" charset="0"/>
                <a:ea typeface="ＭＳ Ｐゴシック" charset="0"/>
                <a:cs typeface="ＭＳ Ｐゴシック" charset="0"/>
              </a:rPr>
              <a:t>Good features are learned as a side product of the </a:t>
            </a:r>
          </a:p>
          <a:p>
            <a:r>
              <a:rPr lang="en-US" sz="900" kern="1200" dirty="0">
                <a:solidFill>
                  <a:schemeClr val="tx1"/>
                </a:solidFill>
                <a:effectLst/>
                <a:latin typeface="Arial" charset="0"/>
                <a:ea typeface="ＭＳ Ｐゴシック" charset="0"/>
                <a:cs typeface="ＭＳ Ｐゴシック" charset="0"/>
              </a:rPr>
              <a:t>learning process</a:t>
            </a:r>
          </a:p>
          <a:p>
            <a:endParaRPr lang="en-US" dirty="0"/>
          </a:p>
          <a:p>
            <a:endParaRPr lang="en-US" dirty="0"/>
          </a:p>
          <a:p>
            <a:r>
              <a:rPr lang="en-US" dirty="0"/>
              <a:t>Deep learning is a particular kind of machine learning that achieves great power and flexibility by learning to represent the world as nested hierarchy of concepts, with each concept defined in relation to simpler concepts, and more abstract representations computed in terms of less abstract ones</a:t>
            </a:r>
          </a:p>
          <a:p>
            <a:endParaRPr lang="en-US" dirty="0"/>
          </a:p>
          <a:p>
            <a:r>
              <a:rPr lang="en-US" b="0" dirty="0"/>
              <a:t>There is no single definition of deep learning, but most definitions emphasize:</a:t>
            </a:r>
          </a:p>
          <a:p>
            <a:pPr lvl="1"/>
            <a:r>
              <a:rPr lang="en-US" b="0" dirty="0"/>
              <a:t>Branch of </a:t>
            </a:r>
            <a:r>
              <a:rPr lang="en-US" b="1" dirty="0"/>
              <a:t>machine learning</a:t>
            </a:r>
          </a:p>
          <a:p>
            <a:pPr lvl="1"/>
            <a:r>
              <a:rPr lang="en-US" b="0" dirty="0"/>
              <a:t>Models are graph structures </a:t>
            </a:r>
            <a:r>
              <a:rPr lang="en-US" b="1" dirty="0"/>
              <a:t>(networks) </a:t>
            </a:r>
            <a:r>
              <a:rPr lang="en-US" dirty="0"/>
              <a:t>with</a:t>
            </a:r>
            <a:r>
              <a:rPr lang="en-US" b="1" dirty="0"/>
              <a:t> multiple layers (deep)</a:t>
            </a:r>
          </a:p>
          <a:p>
            <a:r>
              <a:rPr lang="en-US" b="0" dirty="0"/>
              <a:t>Models are typically </a:t>
            </a:r>
            <a:r>
              <a:rPr lang="en-US" dirty="0"/>
              <a:t>non-linear</a:t>
            </a:r>
          </a:p>
          <a:p>
            <a:r>
              <a:rPr lang="en-US" b="0" dirty="0"/>
              <a:t>Both </a:t>
            </a:r>
            <a:r>
              <a:rPr lang="en-US" dirty="0"/>
              <a:t>supervised </a:t>
            </a:r>
            <a:r>
              <a:rPr lang="en-US" b="0" dirty="0"/>
              <a:t>and </a:t>
            </a:r>
            <a:r>
              <a:rPr lang="en-US" dirty="0"/>
              <a:t>unsupervised </a:t>
            </a:r>
            <a:r>
              <a:rPr lang="en-US" b="0" dirty="0"/>
              <a:t>methods are used for fitting models to data</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19</a:t>
            </a:fld>
            <a:endParaRPr lang="en-US"/>
          </a:p>
        </p:txBody>
      </p:sp>
    </p:spTree>
    <p:extLst>
      <p:ext uri="{BB962C8B-B14F-4D97-AF65-F5344CB8AC3E}">
        <p14:creationId xmlns:p14="http://schemas.microsoft.com/office/powerpoint/2010/main" val="3761400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b="0" dirty="0"/>
              <a:t>Successful application domains (e.g., Watson APIs)</a:t>
            </a:r>
          </a:p>
          <a:p>
            <a:pPr lvl="1"/>
            <a:r>
              <a:rPr lang="en-US" b="1" dirty="0"/>
              <a:t>Image: </a:t>
            </a:r>
            <a:r>
              <a:rPr lang="en-US" b="0" dirty="0"/>
              <a:t>object recognition, optical character recognition</a:t>
            </a:r>
          </a:p>
          <a:p>
            <a:pPr lvl="1"/>
            <a:r>
              <a:rPr lang="en-US" b="1" dirty="0"/>
              <a:t>Audio: </a:t>
            </a:r>
            <a:r>
              <a:rPr lang="en-US" b="0" dirty="0"/>
              <a:t>speech recognition, music retrieval, transcription</a:t>
            </a:r>
          </a:p>
          <a:p>
            <a:pPr lvl="1"/>
            <a:r>
              <a:rPr lang="en-US" b="1" dirty="0"/>
              <a:t>Text: </a:t>
            </a:r>
            <a:r>
              <a:rPr lang="en-US" b="0" dirty="0"/>
              <a:t>parsing, sentiment analysis, machine translation</a:t>
            </a:r>
            <a:endParaRPr lang="en-US" dirty="0"/>
          </a:p>
          <a:p>
            <a:endParaRPr lang="en-US" dirty="0"/>
          </a:p>
          <a:p>
            <a:endParaRPr lang="en-US" dirty="0">
              <a:solidFill>
                <a:srgbClr val="FF0000"/>
              </a:solidFill>
            </a:endParaRPr>
          </a:p>
          <a:p>
            <a:r>
              <a:rPr lang="en-US" b="1" dirty="0">
                <a:solidFill>
                  <a:srgbClr val="FF0000"/>
                </a:solidFill>
              </a:rPr>
              <a:t>Notes from Alex:</a:t>
            </a:r>
            <a:r>
              <a:rPr lang="en-US" b="1" baseline="0" dirty="0">
                <a:solidFill>
                  <a:srgbClr val="FF0000"/>
                </a:solidFill>
              </a:rPr>
              <a:t> </a:t>
            </a:r>
            <a:r>
              <a:rPr lang="en-US" b="1" dirty="0">
                <a:solidFill>
                  <a:srgbClr val="FF0000"/>
                </a:solidFill>
              </a:rPr>
              <a:t>Slide 20/21 -  no use cases? even non-IBM applications of deep learning where there is some tangible business value? Consider including a section later in the lab or at the end where use cases/applications are discussed with the attendees after they have a better grasp of DL. Slide 21 is a good opportunity for that discussion but not sure the audience would be prepared to brainstorm additional applications of DL</a:t>
            </a:r>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21</a:t>
            </a:fld>
            <a:endParaRPr lang="en-US"/>
          </a:p>
        </p:txBody>
      </p:sp>
    </p:spTree>
    <p:extLst>
      <p:ext uri="{BB962C8B-B14F-4D97-AF65-F5344CB8AC3E}">
        <p14:creationId xmlns:p14="http://schemas.microsoft.com/office/powerpoint/2010/main" val="1954660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b="1" i="1" dirty="0"/>
              <a:t>https://code.facebook.com/posts/181565595577955/introducing-</a:t>
            </a:r>
            <a:r>
              <a:rPr lang="en-US" b="1" i="1" dirty="0" err="1"/>
              <a:t>deeptext</a:t>
            </a:r>
            <a:r>
              <a:rPr lang="en-US" b="1" i="1" dirty="0"/>
              <a:t>-</a:t>
            </a:r>
            <a:r>
              <a:rPr lang="en-US" b="1" i="1" dirty="0" err="1"/>
              <a:t>facebook</a:t>
            </a:r>
            <a:r>
              <a:rPr lang="en-US" b="1" i="1" dirty="0"/>
              <a:t>-s-text-understanding-engine/</a:t>
            </a:r>
          </a:p>
          <a:p>
            <a:endParaRPr lang="en-US" b="1" i="1" dirty="0"/>
          </a:p>
          <a:p>
            <a:r>
              <a:rPr lang="en-US" b="1" i="1" dirty="0"/>
              <a:t>Hierarchy important for classification/categorization - Hot Dog  / Not Hot Dog</a:t>
            </a:r>
          </a:p>
          <a:p>
            <a:r>
              <a:rPr lang="en-US" b="1" i="1" dirty="0"/>
              <a:t> - often </a:t>
            </a:r>
            <a:r>
              <a:rPr lang="en-US" b="1" i="1" dirty="0" err="1"/>
              <a:t>hiercherial</a:t>
            </a:r>
            <a:r>
              <a:rPr lang="en-US" b="1" i="1" dirty="0"/>
              <a:t> classification</a:t>
            </a:r>
          </a:p>
          <a:p>
            <a:endParaRPr lang="en-US" b="1" i="1" dirty="0"/>
          </a:p>
          <a:p>
            <a:r>
              <a:rPr lang="en-US" b="1" i="1" dirty="0" err="1"/>
              <a:t>Textons</a:t>
            </a:r>
            <a:r>
              <a:rPr lang="en-US" dirty="0"/>
              <a:t> refer to fundamental micro-structures in generic natural images and the basic elements in early (pre-attentive) visual perception.</a:t>
            </a:r>
          </a:p>
          <a:p>
            <a:endParaRPr lang="en-US" dirty="0"/>
          </a:p>
          <a:p>
            <a:r>
              <a:rPr lang="en-US" dirty="0"/>
              <a:t>A </a:t>
            </a:r>
            <a:r>
              <a:rPr lang="en-US" b="1" dirty="0"/>
              <a:t>formant</a:t>
            </a:r>
            <a:r>
              <a:rPr lang="en-US" dirty="0"/>
              <a:t> is a concentration of acoustic energy around a particular frequency in the </a:t>
            </a:r>
            <a:r>
              <a:rPr lang="en-US" b="1" dirty="0"/>
              <a:t>speech</a:t>
            </a:r>
            <a:r>
              <a:rPr lang="en-US" dirty="0"/>
              <a:t> wave</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22</a:t>
            </a:fld>
            <a:endParaRPr lang="en-US"/>
          </a:p>
        </p:txBody>
      </p:sp>
    </p:spTree>
    <p:extLst>
      <p:ext uri="{BB962C8B-B14F-4D97-AF65-F5344CB8AC3E}">
        <p14:creationId xmlns:p14="http://schemas.microsoft.com/office/powerpoint/2010/main" val="56226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An RBM is considered “restricted” because no two nodes in the same layer share a connection.</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25</a:t>
            </a:fld>
            <a:endParaRPr lang="en-US"/>
          </a:p>
        </p:txBody>
      </p:sp>
    </p:spTree>
    <p:extLst>
      <p:ext uri="{BB962C8B-B14F-4D97-AF65-F5344CB8AC3E}">
        <p14:creationId xmlns:p14="http://schemas.microsoft.com/office/powerpoint/2010/main" val="1351318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1/26/18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22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1/26/18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23452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657600" y="26515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12799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505200" y="19657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810000" y="33373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3276600" y="708422"/>
            <a:ext cx="5486400" cy="342900"/>
          </a:xfrm>
        </p:spPr>
        <p:txBody>
          <a:bodyPr>
            <a:normAutofit/>
          </a:bodyPr>
          <a:lstStyle>
            <a:lvl1pPr algn="l">
              <a:buFontTx/>
              <a:buNone/>
              <a:defRPr sz="2400" b="1">
                <a:ln>
                  <a:solidFill>
                    <a:schemeClr val="bg2">
                      <a:lumMod val="25000"/>
                    </a:schemeClr>
                  </a:solidFill>
                </a:ln>
                <a:solidFill>
                  <a:schemeClr val="bg2">
                    <a:lumMod val="20000"/>
                    <a:lumOff val="80000"/>
                  </a:schemeClr>
                </a:solidFill>
              </a:defRPr>
            </a:lvl1pPr>
          </a:lstStyle>
          <a:p>
            <a:pPr lvl="0"/>
            <a:r>
              <a:rPr lang="en-US" dirty="0"/>
              <a:t>Click to edit Master text styles</a:t>
            </a:r>
          </a:p>
        </p:txBody>
      </p:sp>
      <p:sp>
        <p:nvSpPr>
          <p:cNvPr id="11" name="Title 1"/>
          <p:cNvSpPr>
            <a:spLocks noGrp="1"/>
          </p:cNvSpPr>
          <p:nvPr>
            <p:ph type="title"/>
          </p:nvPr>
        </p:nvSpPr>
        <p:spPr>
          <a:xfrm>
            <a:off x="2362200" y="114300"/>
            <a:ext cx="6477000" cy="708422"/>
          </a:xfrm>
        </p:spPr>
        <p:txBody>
          <a:bodyPr/>
          <a:lstStyle>
            <a:lvl1pPr algn="l">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3890406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4985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41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66235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38906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51059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06930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4969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440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10" name="Rectangle 9"/>
          <p:cNvSpPr/>
          <p:nvPr userDrawn="1"/>
        </p:nvSpPr>
        <p:spPr>
          <a:xfrm>
            <a:off x="152400" y="11430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5814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53257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01276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999"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1/26/18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0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105039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1292175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1/26/18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1825709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1/26/18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9230261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1/26/18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15272199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1/26/18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01171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402919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40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1/26/18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600305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657600" y="26515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12799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505200" y="19657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810000" y="33373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3276600" y="708422"/>
            <a:ext cx="5486400" cy="342900"/>
          </a:xfrm>
        </p:spPr>
        <p:txBody>
          <a:bodyPr>
            <a:normAutofit/>
          </a:bodyPr>
          <a:lstStyle>
            <a:lvl1pPr algn="l">
              <a:buFontTx/>
              <a:buNone/>
              <a:defRPr sz="2400" b="1">
                <a:ln>
                  <a:solidFill>
                    <a:schemeClr val="bg2">
                      <a:lumMod val="25000"/>
                    </a:schemeClr>
                  </a:solidFill>
                </a:ln>
                <a:solidFill>
                  <a:schemeClr val="bg2">
                    <a:lumMod val="20000"/>
                    <a:lumOff val="80000"/>
                  </a:schemeClr>
                </a:solidFill>
              </a:defRPr>
            </a:lvl1pPr>
          </a:lstStyle>
          <a:p>
            <a:pPr lvl="0"/>
            <a:r>
              <a:rPr lang="en-US" dirty="0"/>
              <a:t>Click to edit Master text styles</a:t>
            </a:r>
          </a:p>
        </p:txBody>
      </p:sp>
      <p:sp>
        <p:nvSpPr>
          <p:cNvPr id="11" name="Title 1"/>
          <p:cNvSpPr>
            <a:spLocks noGrp="1"/>
          </p:cNvSpPr>
          <p:nvPr>
            <p:ph type="title"/>
          </p:nvPr>
        </p:nvSpPr>
        <p:spPr>
          <a:xfrm>
            <a:off x="2362200" y="114300"/>
            <a:ext cx="6477000" cy="708422"/>
          </a:xfrm>
        </p:spPr>
        <p:txBody>
          <a:bodyPr/>
          <a:lstStyle>
            <a:lvl1pPr algn="l">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2979619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3352800" y="57150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0" name="Content Placeholder 3"/>
          <p:cNvSpPr>
            <a:spLocks noGrp="1"/>
          </p:cNvSpPr>
          <p:nvPr>
            <p:ph sz="half" idx="2"/>
          </p:nvPr>
        </p:nvSpPr>
        <p:spPr>
          <a:xfrm>
            <a:off x="3352800" y="200025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Content Placeholder 3"/>
          <p:cNvSpPr>
            <a:spLocks noGrp="1"/>
          </p:cNvSpPr>
          <p:nvPr>
            <p:ph sz="half" idx="14"/>
          </p:nvPr>
        </p:nvSpPr>
        <p:spPr>
          <a:xfrm>
            <a:off x="3352800" y="3314700"/>
            <a:ext cx="4648200" cy="1200150"/>
          </a:xfrm>
        </p:spPr>
        <p:txBody>
          <a:bodyPr lIns="274320" tIns="0" rIns="182880" anchor="ctr">
            <a:normAutofit/>
          </a:bodyPr>
          <a:lstStyle>
            <a:lvl1pPr marL="0" marR="0" indent="0" algn="l" defTabSz="914400" rtl="0" eaLnBrk="1" fontAlgn="auto" latinLnBrk="0" hangingPunct="1">
              <a:lnSpc>
                <a:spcPts val="2000"/>
              </a:lnSpc>
              <a:spcBef>
                <a:spcPct val="20000"/>
              </a:spcBef>
              <a:spcAft>
                <a:spcPts val="0"/>
              </a:spcAft>
              <a:buClrTx/>
              <a:buSzTx/>
              <a:buFontTx/>
              <a:buNone/>
              <a:tabLst/>
              <a:defRPr lang="en-US" sz="1800" kern="1200" dirty="0" smtClean="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000"/>
              </a:lnSpc>
              <a:spcBef>
                <a:spcPct val="20000"/>
              </a:spcBef>
              <a:spcAft>
                <a:spcPts val="0"/>
              </a:spcAft>
              <a:buClrTx/>
              <a:buSzTx/>
              <a:buFontTx/>
              <a:buNone/>
              <a:tabLst/>
              <a:defRPr/>
            </a:pPr>
            <a:r>
              <a:rPr lang="en-US" dirty="0"/>
              <a:t>Click to edit Master text styles</a:t>
            </a:r>
          </a:p>
        </p:txBody>
      </p:sp>
      <p:sp>
        <p:nvSpPr>
          <p:cNvPr id="15" name="Content Placeholder 2"/>
          <p:cNvSpPr>
            <a:spLocks noGrp="1"/>
          </p:cNvSpPr>
          <p:nvPr>
            <p:ph sz="half" idx="15"/>
          </p:nvPr>
        </p:nvSpPr>
        <p:spPr>
          <a:xfrm>
            <a:off x="2819400" y="571500"/>
            <a:ext cx="1981200" cy="1257301"/>
          </a:xfrm>
        </p:spPr>
        <p:txBody>
          <a:bodyPr>
            <a:no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6" name="Content Placeholder 3"/>
          <p:cNvSpPr>
            <a:spLocks noGrp="1"/>
          </p:cNvSpPr>
          <p:nvPr>
            <p:ph sz="half" idx="16"/>
          </p:nvPr>
        </p:nvSpPr>
        <p:spPr>
          <a:xfrm>
            <a:off x="2819400" y="1885950"/>
            <a:ext cx="1981200" cy="1257301"/>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4" name="Content Placeholder 3"/>
          <p:cNvSpPr>
            <a:spLocks noGrp="1"/>
          </p:cNvSpPr>
          <p:nvPr>
            <p:ph sz="half" idx="17"/>
          </p:nvPr>
        </p:nvSpPr>
        <p:spPr>
          <a:xfrm>
            <a:off x="2819400" y="3200400"/>
            <a:ext cx="1981200" cy="1200150"/>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2" name="Title 1"/>
          <p:cNvSpPr>
            <a:spLocks noGrp="1"/>
          </p:cNvSpPr>
          <p:nvPr>
            <p:ph type="title"/>
          </p:nvPr>
        </p:nvSpPr>
        <p:spPr>
          <a:xfrm>
            <a:off x="1828800" y="-11430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36312790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lumMod val="95000"/>
                  </a:schemeClr>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1">
                    <a:lumMod val="95000"/>
                  </a:schemeClr>
                </a:solidFill>
              </a:defRPr>
            </a:lvl1pPr>
          </a:lstStyle>
          <a:p>
            <a:fld id="{81582BD6-FC20-4557-852B-8433F8572D30}" type="slidenum">
              <a:rPr lang="en-US" smtClean="0"/>
              <a:pPr/>
              <a:t>‹#›</a:t>
            </a:fld>
            <a:endParaRPr lang="en-US" dirty="0"/>
          </a:p>
        </p:txBody>
      </p:sp>
      <p:sp>
        <p:nvSpPr>
          <p:cNvPr id="6" name="Content Placeholder 3"/>
          <p:cNvSpPr>
            <a:spLocks noGrp="1"/>
          </p:cNvSpPr>
          <p:nvPr>
            <p:ph sz="half" idx="2"/>
          </p:nvPr>
        </p:nvSpPr>
        <p:spPr>
          <a:xfrm>
            <a:off x="914400" y="1310878"/>
            <a:ext cx="5105400" cy="1775222"/>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9" name="Content Placeholder 2"/>
          <p:cNvSpPr>
            <a:spLocks noGrp="1"/>
          </p:cNvSpPr>
          <p:nvPr>
            <p:ph sz="half" idx="14"/>
          </p:nvPr>
        </p:nvSpPr>
        <p:spPr>
          <a:xfrm>
            <a:off x="5638800" y="1085851"/>
            <a:ext cx="3124200" cy="1764506"/>
          </a:xfrm>
        </p:spPr>
        <p:txBody>
          <a:bodyPr>
            <a:normAutofit/>
          </a:bodyPr>
          <a:lstStyle>
            <a:lvl1pPr>
              <a:defRPr lang="en-US" sz="2000" kern="1200" dirty="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p:txBody>
      </p:sp>
      <p:sp>
        <p:nvSpPr>
          <p:cNvPr id="13" name="Content Placeholder 3"/>
          <p:cNvSpPr>
            <a:spLocks noGrp="1"/>
          </p:cNvSpPr>
          <p:nvPr>
            <p:ph sz="half" idx="15"/>
          </p:nvPr>
        </p:nvSpPr>
        <p:spPr>
          <a:xfrm>
            <a:off x="914400" y="3257550"/>
            <a:ext cx="5105400" cy="1771650"/>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14" name="Content Placeholder 2"/>
          <p:cNvSpPr>
            <a:spLocks noGrp="1"/>
          </p:cNvSpPr>
          <p:nvPr>
            <p:ph sz="half" idx="16"/>
          </p:nvPr>
        </p:nvSpPr>
        <p:spPr>
          <a:xfrm>
            <a:off x="2286000" y="1092994"/>
            <a:ext cx="3124200" cy="1764506"/>
          </a:xfrm>
        </p:spPr>
        <p:txBody>
          <a:bodyPr>
            <a:normAutofit/>
          </a:bodyPr>
          <a:lstStyle>
            <a:lvl1pPr>
              <a:defRPr sz="20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Title 1"/>
          <p:cNvSpPr>
            <a:spLocks noGrp="1"/>
          </p:cNvSpPr>
          <p:nvPr>
            <p:ph type="title"/>
          </p:nvPr>
        </p:nvSpPr>
        <p:spPr>
          <a:xfrm>
            <a:off x="1905000" y="571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894609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038600" y="1828800"/>
            <a:ext cx="3048000" cy="2628900"/>
          </a:xfrm>
        </p:spPr>
        <p:txBody>
          <a:bodyPr/>
          <a:lstStyle>
            <a:lvl1pPr marL="0" indent="0" algn="ctr">
              <a:lnSpc>
                <a:spcPts val="1600"/>
              </a:lnSpc>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6" name="Title 1"/>
          <p:cNvSpPr>
            <a:spLocks noGrp="1"/>
          </p:cNvSpPr>
          <p:nvPr>
            <p:ph type="title"/>
          </p:nvPr>
        </p:nvSpPr>
        <p:spPr>
          <a:xfrm>
            <a:off x="2133600" y="2857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79805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1/26/18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610782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81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1/26/18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72828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1/26/18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73136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1/26/18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3588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9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image" Target="../media/image1.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1/26/18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097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7"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1/26/18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79836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7.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1.emf"/><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4.gif"/><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larifai.com/demo"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p:cNvSpPr/>
          <p:nvPr/>
        </p:nvSpPr>
        <p:spPr>
          <a:xfrm>
            <a:off x="-81023" y="2960949"/>
            <a:ext cx="9306046" cy="2182551"/>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895600">
                <a:moveTo>
                  <a:pt x="0" y="1229990"/>
                </a:moveTo>
                <a:cubicBezTo>
                  <a:pt x="447759" y="1304841"/>
                  <a:pt x="1689614" y="702310"/>
                  <a:pt x="2813058" y="698714"/>
                </a:cubicBezTo>
                <a:cubicBezTo>
                  <a:pt x="3936502" y="695118"/>
                  <a:pt x="5491300" y="1130655"/>
                  <a:pt x="6546457" y="1014203"/>
                </a:cubicBezTo>
                <a:cubicBezTo>
                  <a:pt x="7601614" y="897751"/>
                  <a:pt x="8270060" y="378528"/>
                  <a:pt x="9144000" y="0"/>
                </a:cubicBezTo>
                <a:lnTo>
                  <a:pt x="9144000" y="2895600"/>
                </a:lnTo>
                <a:lnTo>
                  <a:pt x="0" y="2895600"/>
                </a:lnTo>
                <a:lnTo>
                  <a:pt x="0" y="1229990"/>
                </a:lnTo>
                <a:close/>
              </a:path>
            </a:pathLst>
          </a:custGeom>
          <a:gradFill flip="none" rotWithShape="1">
            <a:gsLst>
              <a:gs pos="92482">
                <a:schemeClr val="bg2">
                  <a:lumMod val="10000"/>
                </a:schemeClr>
              </a:gs>
              <a:gs pos="0">
                <a:schemeClr val="bg2">
                  <a:lumMod val="10000"/>
                  <a:alpha val="98000"/>
                </a:schemeClr>
              </a:gs>
              <a:gs pos="58000">
                <a:schemeClr val="bg2">
                  <a:lumMod val="10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90600" y="3314700"/>
            <a:ext cx="7772400" cy="1102519"/>
          </a:xfrm>
        </p:spPr>
        <p:txBody>
          <a:bodyPr/>
          <a:lstStyle/>
          <a:p>
            <a:r>
              <a:rPr lang="en-US" dirty="0">
                <a:cs typeface="Arial"/>
              </a:rPr>
              <a:t>Introduction to Visual Recognition</a:t>
            </a:r>
            <a:endParaRPr lang="en-US" dirty="0">
              <a:ln>
                <a:solidFill>
                  <a:schemeClr val="bg2">
                    <a:lumMod val="75000"/>
                  </a:schemeClr>
                </a:solidFill>
              </a:ln>
              <a:solidFill>
                <a:schemeClr val="bg1">
                  <a:lumMod val="95000"/>
                </a:schemeClr>
              </a:solidFill>
            </a:endParaRPr>
          </a:p>
        </p:txBody>
      </p:sp>
      <p:sp>
        <p:nvSpPr>
          <p:cNvPr id="3" name="Subtitle 2"/>
          <p:cNvSpPr>
            <a:spLocks noGrp="1"/>
          </p:cNvSpPr>
          <p:nvPr>
            <p:ph type="subTitle" idx="1"/>
          </p:nvPr>
        </p:nvSpPr>
        <p:spPr>
          <a:xfrm>
            <a:off x="990600" y="4400550"/>
            <a:ext cx="6400800" cy="571500"/>
          </a:xfrm>
        </p:spPr>
        <p:txBody>
          <a:bodyPr>
            <a:normAutofit fontScale="77500" lnSpcReduction="20000"/>
          </a:bodyPr>
          <a:lstStyle/>
          <a:p>
            <a:r>
              <a:rPr lang="en-US" dirty="0"/>
              <a:t>Theory and Practice in a Coding and Non-Coding Environment</a:t>
            </a:r>
          </a:p>
        </p:txBody>
      </p:sp>
      <p:sp>
        <p:nvSpPr>
          <p:cNvPr id="5" name="Rectangle 10"/>
          <p:cNvSpPr/>
          <p:nvPr/>
        </p:nvSpPr>
        <p:spPr>
          <a:xfrm>
            <a:off x="-69448" y="3086100"/>
            <a:ext cx="9306045" cy="1103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1" h="1471914">
                <a:moveTo>
                  <a:pt x="0" y="1229990"/>
                </a:moveTo>
                <a:cubicBezTo>
                  <a:pt x="447759" y="1304841"/>
                  <a:pt x="1689614" y="702310"/>
                  <a:pt x="2813058" y="698714"/>
                </a:cubicBezTo>
                <a:cubicBezTo>
                  <a:pt x="3936502" y="695118"/>
                  <a:pt x="5491300" y="1130655"/>
                  <a:pt x="6546457" y="1014203"/>
                </a:cubicBezTo>
                <a:cubicBezTo>
                  <a:pt x="7601614" y="897751"/>
                  <a:pt x="8270060" y="378528"/>
                  <a:pt x="9144000" y="0"/>
                </a:cubicBezTo>
                <a:cubicBezTo>
                  <a:pt x="9144000" y="73949"/>
                  <a:pt x="9144001" y="147899"/>
                  <a:pt x="9144001" y="221848"/>
                </a:cubicBezTo>
                <a:cubicBezTo>
                  <a:pt x="8680692" y="331647"/>
                  <a:pt x="7593314" y="1025806"/>
                  <a:pt x="6537767" y="1121779"/>
                </a:cubicBezTo>
                <a:cubicBezTo>
                  <a:pt x="5482220" y="1217752"/>
                  <a:pt x="3900346" y="739332"/>
                  <a:pt x="2810718" y="797688"/>
                </a:cubicBezTo>
                <a:cubicBezTo>
                  <a:pt x="1721090" y="856044"/>
                  <a:pt x="936906" y="1262605"/>
                  <a:pt x="0" y="1471914"/>
                </a:cubicBezTo>
                <a:lnTo>
                  <a:pt x="0" y="122999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36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900"/>
                                        <p:tgtEl>
                                          <p:spTgt spid="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500"/>
                                        <p:tgtEl>
                                          <p:spTgt spid="2"/>
                                        </p:tgtEl>
                                      </p:cBhvr>
                                    </p:animEffect>
                                  </p:childTnLst>
                                </p:cTn>
                              </p:par>
                              <p:par>
                                <p:cTn id="11" presetID="10" presetClass="entr" presetSubtype="0" fill="hold" grpId="0" nodeType="withEffect">
                                  <p:stCondLst>
                                    <p:cond delay="14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6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8" name="Picture 7">
            <a:extLst>
              <a:ext uri="{FF2B5EF4-FFF2-40B4-BE49-F238E27FC236}">
                <a16:creationId xmlns:a16="http://schemas.microsoft.com/office/drawing/2014/main" id="{C1E432C8-5430-F346-8977-29EB032633A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tretch>
            <a:fillRect/>
          </a:stretch>
        </p:blipFill>
        <p:spPr>
          <a:xfrm>
            <a:off x="3078644" y="1784462"/>
            <a:ext cx="3362257" cy="1803711"/>
          </a:xfrm>
          <a:prstGeom prst="rect">
            <a:avLst/>
          </a:prstGeom>
        </p:spPr>
      </p:pic>
      <p:sp>
        <p:nvSpPr>
          <p:cNvPr id="10" name="TextBox 9">
            <a:extLst>
              <a:ext uri="{FF2B5EF4-FFF2-40B4-BE49-F238E27FC236}">
                <a16:creationId xmlns:a16="http://schemas.microsoft.com/office/drawing/2014/main" id="{41F206B5-DCB1-4540-92C2-74FDB074A525}"/>
              </a:ext>
            </a:extLst>
          </p:cNvPr>
          <p:cNvSpPr txBox="1"/>
          <p:nvPr/>
        </p:nvSpPr>
        <p:spPr>
          <a:xfrm>
            <a:off x="5852169" y="941737"/>
            <a:ext cx="2733991"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chemeClr val="bg1"/>
                </a:solidFill>
              </a:rPr>
              <a:t>Each node in the hidden and output layer has its own classifier </a:t>
            </a:r>
          </a:p>
          <a:p>
            <a:pPr marL="171450" indent="-171450">
              <a:buFont typeface="Arial" panose="020B0604020202020204" pitchFamily="34" charset="0"/>
              <a:buChar char="•"/>
            </a:pPr>
            <a:r>
              <a:rPr lang="en-US" sz="1000" dirty="0">
                <a:solidFill>
                  <a:schemeClr val="bg1"/>
                </a:solidFill>
              </a:rPr>
              <a:t>Firing of a classifier, or activation, produces a score</a:t>
            </a:r>
          </a:p>
        </p:txBody>
      </p:sp>
      <p:sp>
        <p:nvSpPr>
          <p:cNvPr id="11" name="TextBox 1">
            <a:extLst>
              <a:ext uri="{FF2B5EF4-FFF2-40B4-BE49-F238E27FC236}">
                <a16:creationId xmlns:a16="http://schemas.microsoft.com/office/drawing/2014/main" id="{301CB849-C0CD-C549-AD28-BF99C53D0455}"/>
              </a:ext>
            </a:extLst>
          </p:cNvPr>
          <p:cNvSpPr txBox="1"/>
          <p:nvPr/>
        </p:nvSpPr>
        <p:spPr>
          <a:xfrm>
            <a:off x="5029956" y="3620245"/>
            <a:ext cx="1790105"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Forward Propagation</a:t>
            </a:r>
          </a:p>
        </p:txBody>
      </p:sp>
      <p:sp>
        <p:nvSpPr>
          <p:cNvPr id="12" name="TextBox 2">
            <a:extLst>
              <a:ext uri="{FF2B5EF4-FFF2-40B4-BE49-F238E27FC236}">
                <a16:creationId xmlns:a16="http://schemas.microsoft.com/office/drawing/2014/main" id="{3FEA8AC6-2769-D84B-9DA0-B1E2A376C3CA}"/>
              </a:ext>
            </a:extLst>
          </p:cNvPr>
          <p:cNvSpPr txBox="1"/>
          <p:nvPr/>
        </p:nvSpPr>
        <p:spPr>
          <a:xfrm flipH="1">
            <a:off x="5009361" y="3960911"/>
            <a:ext cx="2311400" cy="4616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solidFill>
                  <a:schemeClr val="bg1"/>
                </a:solidFill>
              </a:rPr>
              <a:t>Scores are passed on as input to the next layer</a:t>
            </a:r>
          </a:p>
        </p:txBody>
      </p:sp>
      <p:sp>
        <p:nvSpPr>
          <p:cNvPr id="13" name="TextBox 3">
            <a:extLst>
              <a:ext uri="{FF2B5EF4-FFF2-40B4-BE49-F238E27FC236}">
                <a16:creationId xmlns:a16="http://schemas.microsoft.com/office/drawing/2014/main" id="{0A76615E-0C2F-044C-9F4B-D35CB701108C}"/>
              </a:ext>
            </a:extLst>
          </p:cNvPr>
          <p:cNvSpPr txBox="1"/>
          <p:nvPr/>
        </p:nvSpPr>
        <p:spPr>
          <a:xfrm>
            <a:off x="2009975" y="4549913"/>
            <a:ext cx="8861852" cy="98488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Input layer</a:t>
            </a:r>
            <a:r>
              <a:rPr lang="en-US" sz="1400" dirty="0">
                <a:solidFill>
                  <a:schemeClr val="bg1"/>
                </a:solidFill>
              </a:rPr>
              <a:t>:  Ingest input values, e.g. pixels of an image, vital statistics of a patient</a:t>
            </a:r>
          </a:p>
          <a:p>
            <a:r>
              <a:rPr lang="en-US" sz="1400" b="1" dirty="0">
                <a:solidFill>
                  <a:schemeClr val="bg1"/>
                </a:solidFill>
              </a:rPr>
              <a:t>Output layer</a:t>
            </a:r>
            <a:r>
              <a:rPr lang="en-US" sz="1400" dirty="0">
                <a:solidFill>
                  <a:schemeClr val="bg1"/>
                </a:solidFill>
              </a:rPr>
              <a:t>:  The predicted value.  e.g. the category of the image or if the patient is sick</a:t>
            </a:r>
          </a:p>
          <a:p>
            <a:endParaRPr lang="en-US" sz="1400" dirty="0">
              <a:solidFill>
                <a:schemeClr val="bg1"/>
              </a:solidFill>
            </a:endParaRPr>
          </a:p>
          <a:p>
            <a:endParaRPr lang="en-US" sz="1600" dirty="0">
              <a:solidFill>
                <a:schemeClr val="bg1"/>
              </a:solidFill>
            </a:endParaRPr>
          </a:p>
        </p:txBody>
      </p:sp>
      <p:cxnSp>
        <p:nvCxnSpPr>
          <p:cNvPr id="14" name="Straight Arrow Connector 13">
            <a:extLst>
              <a:ext uri="{FF2B5EF4-FFF2-40B4-BE49-F238E27FC236}">
                <a16:creationId xmlns:a16="http://schemas.microsoft.com/office/drawing/2014/main" id="{5D6B852C-320D-9044-BBBC-18402A3E419B}"/>
              </a:ext>
            </a:extLst>
          </p:cNvPr>
          <p:cNvCxnSpPr/>
          <p:nvPr/>
        </p:nvCxnSpPr>
        <p:spPr>
          <a:xfrm>
            <a:off x="5031077" y="3928022"/>
            <a:ext cx="2311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50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9" name="Picture 8">
            <a:extLst>
              <a:ext uri="{FF2B5EF4-FFF2-40B4-BE49-F238E27FC236}">
                <a16:creationId xmlns:a16="http://schemas.microsoft.com/office/drawing/2014/main" id="{26394D0B-140E-1C44-94CB-789773038AC8}"/>
              </a:ext>
            </a:extLst>
          </p:cNvPr>
          <p:cNvPicPr>
            <a:picLocks noChangeAspect="1"/>
          </p:cNvPicPr>
          <p:nvPr/>
        </p:nvPicPr>
        <p:blipFill>
          <a:blip r:embed="rId2">
            <a:lum bright="-9000" contrast="10000"/>
          </a:blip>
          <a:stretch>
            <a:fillRect/>
          </a:stretch>
        </p:blipFill>
        <p:spPr>
          <a:xfrm>
            <a:off x="2667000" y="1962150"/>
            <a:ext cx="6113721" cy="2951018"/>
          </a:xfrm>
          <a:prstGeom prst="rect">
            <a:avLst/>
          </a:prstGeom>
        </p:spPr>
      </p:pic>
      <p:sp>
        <p:nvSpPr>
          <p:cNvPr id="3" name="Rectangle 2">
            <a:extLst>
              <a:ext uri="{FF2B5EF4-FFF2-40B4-BE49-F238E27FC236}">
                <a16:creationId xmlns:a16="http://schemas.microsoft.com/office/drawing/2014/main" id="{8987107E-A2C7-8C4D-844E-56FCB40A6AE1}"/>
              </a:ext>
            </a:extLst>
          </p:cNvPr>
          <p:cNvSpPr/>
          <p:nvPr/>
        </p:nvSpPr>
        <p:spPr>
          <a:xfrm>
            <a:off x="2667000" y="1199427"/>
            <a:ext cx="6113721" cy="646331"/>
          </a:xfrm>
          <a:prstGeom prst="rect">
            <a:avLst/>
          </a:prstGeom>
        </p:spPr>
        <p:txBody>
          <a:bodyPr wrap="square">
            <a:spAutoFit/>
          </a:bodyPr>
          <a:lstStyle/>
          <a:p>
            <a:r>
              <a:rPr lang="en-US" dirty="0">
                <a:solidFill>
                  <a:schemeClr val="bg1"/>
                </a:solidFill>
              </a:rPr>
              <a:t>Deep Learning algorithms learn “Feature Hierarchies” as they progresses through their hidden layers</a:t>
            </a:r>
          </a:p>
        </p:txBody>
      </p:sp>
    </p:spTree>
    <p:extLst>
      <p:ext uri="{BB962C8B-B14F-4D97-AF65-F5344CB8AC3E}">
        <p14:creationId xmlns:p14="http://schemas.microsoft.com/office/powerpoint/2010/main" val="350091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2069-FDFD-EA4B-A380-0827308A3145}"/>
              </a:ext>
            </a:extLst>
          </p:cNvPr>
          <p:cNvSpPr>
            <a:spLocks noGrp="1"/>
          </p:cNvSpPr>
          <p:nvPr>
            <p:ph type="ctrTitle"/>
          </p:nvPr>
        </p:nvSpPr>
        <p:spPr/>
        <p:txBody>
          <a:bodyPr/>
          <a:lstStyle/>
          <a:p>
            <a:r>
              <a:rPr lang="en-US" dirty="0"/>
              <a:t>Why the need for Deep Learning?</a:t>
            </a:r>
          </a:p>
        </p:txBody>
      </p:sp>
      <p:sp>
        <p:nvSpPr>
          <p:cNvPr id="3" name="Subtitle 2">
            <a:extLst>
              <a:ext uri="{FF2B5EF4-FFF2-40B4-BE49-F238E27FC236}">
                <a16:creationId xmlns:a16="http://schemas.microsoft.com/office/drawing/2014/main" id="{25F7A6BB-C513-AA48-8430-359D00A85D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0722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93-E18A-4512-A847-511CF0BB156E}"/>
              </a:ext>
            </a:extLst>
          </p:cNvPr>
          <p:cNvSpPr>
            <a:spLocks noGrp="1"/>
          </p:cNvSpPr>
          <p:nvPr>
            <p:ph type="title"/>
          </p:nvPr>
        </p:nvSpPr>
        <p:spPr/>
        <p:txBody>
          <a:bodyPr>
            <a:normAutofit fontScale="90000"/>
          </a:bodyPr>
          <a:lstStyle/>
          <a:p>
            <a:br>
              <a:rPr lang="en-US" dirty="0"/>
            </a:br>
            <a:r>
              <a:rPr lang="en-US" dirty="0"/>
              <a:t> Why Deep Learning? Why now?</a:t>
            </a:r>
          </a:p>
        </p:txBody>
      </p:sp>
      <p:sp>
        <p:nvSpPr>
          <p:cNvPr id="5" name="TextBox 4">
            <a:extLst>
              <a:ext uri="{FF2B5EF4-FFF2-40B4-BE49-F238E27FC236}">
                <a16:creationId xmlns:a16="http://schemas.microsoft.com/office/drawing/2014/main" id="{3A1278E9-CCCA-42DA-853D-0AB8FFE2E488}"/>
              </a:ext>
            </a:extLst>
          </p:cNvPr>
          <p:cNvSpPr txBox="1"/>
          <p:nvPr/>
        </p:nvSpPr>
        <p:spPr>
          <a:xfrm>
            <a:off x="2568183" y="1858585"/>
            <a:ext cx="984782" cy="300082"/>
          </a:xfrm>
          <a:prstGeom prst="rect">
            <a:avLst/>
          </a:prstGeom>
          <a:noFill/>
        </p:spPr>
        <p:txBody>
          <a:bodyPr wrap="square" rtlCol="0">
            <a:spAutoFit/>
          </a:bodyPr>
          <a:lstStyle/>
          <a:p>
            <a:r>
              <a:rPr lang="en-US" sz="1350" dirty="0">
                <a:solidFill>
                  <a:schemeClr val="bg1"/>
                </a:solidFill>
              </a:rPr>
              <a:t>Simple</a:t>
            </a:r>
          </a:p>
        </p:txBody>
      </p:sp>
      <p:sp>
        <p:nvSpPr>
          <p:cNvPr id="6" name="TextBox 5">
            <a:extLst>
              <a:ext uri="{FF2B5EF4-FFF2-40B4-BE49-F238E27FC236}">
                <a16:creationId xmlns:a16="http://schemas.microsoft.com/office/drawing/2014/main" id="{1F05177C-999E-4C83-9B7F-A8655F501BCD}"/>
              </a:ext>
            </a:extLst>
          </p:cNvPr>
          <p:cNvSpPr txBox="1"/>
          <p:nvPr/>
        </p:nvSpPr>
        <p:spPr>
          <a:xfrm>
            <a:off x="4527666" y="1858586"/>
            <a:ext cx="1250224" cy="300082"/>
          </a:xfrm>
          <a:prstGeom prst="rect">
            <a:avLst/>
          </a:prstGeom>
          <a:noFill/>
        </p:spPr>
        <p:txBody>
          <a:bodyPr wrap="square" rtlCol="0">
            <a:spAutoFit/>
          </a:bodyPr>
          <a:lstStyle/>
          <a:p>
            <a:r>
              <a:rPr lang="en-US" sz="1350" dirty="0">
                <a:solidFill>
                  <a:schemeClr val="bg1"/>
                </a:solidFill>
              </a:rPr>
              <a:t>Moderate</a:t>
            </a:r>
          </a:p>
        </p:txBody>
      </p:sp>
      <p:sp>
        <p:nvSpPr>
          <p:cNvPr id="7" name="TextBox 6">
            <a:extLst>
              <a:ext uri="{FF2B5EF4-FFF2-40B4-BE49-F238E27FC236}">
                <a16:creationId xmlns:a16="http://schemas.microsoft.com/office/drawing/2014/main" id="{CF533706-1E21-4223-94FB-5926CFF1DD34}"/>
              </a:ext>
            </a:extLst>
          </p:cNvPr>
          <p:cNvSpPr txBox="1"/>
          <p:nvPr/>
        </p:nvSpPr>
        <p:spPr>
          <a:xfrm>
            <a:off x="7606690" y="1858585"/>
            <a:ext cx="808555" cy="300082"/>
          </a:xfrm>
          <a:prstGeom prst="rect">
            <a:avLst/>
          </a:prstGeom>
          <a:noFill/>
        </p:spPr>
        <p:txBody>
          <a:bodyPr wrap="none" rtlCol="0">
            <a:spAutoFit/>
          </a:bodyPr>
          <a:lstStyle/>
          <a:p>
            <a:r>
              <a:rPr lang="en-US" sz="1350" dirty="0">
                <a:solidFill>
                  <a:schemeClr val="bg1"/>
                </a:solidFill>
              </a:rPr>
              <a:t>Complex</a:t>
            </a:r>
          </a:p>
        </p:txBody>
      </p:sp>
      <p:sp>
        <p:nvSpPr>
          <p:cNvPr id="8" name="TextBox 7">
            <a:extLst>
              <a:ext uri="{FF2B5EF4-FFF2-40B4-BE49-F238E27FC236}">
                <a16:creationId xmlns:a16="http://schemas.microsoft.com/office/drawing/2014/main" id="{31FAF47A-4265-489C-88CC-F8504F33A512}"/>
              </a:ext>
            </a:extLst>
          </p:cNvPr>
          <p:cNvSpPr txBox="1"/>
          <p:nvPr/>
        </p:nvSpPr>
        <p:spPr>
          <a:xfrm>
            <a:off x="2396921" y="3068419"/>
            <a:ext cx="1650206" cy="646331"/>
          </a:xfrm>
          <a:prstGeom prst="rect">
            <a:avLst/>
          </a:prstGeom>
          <a:noFill/>
        </p:spPr>
        <p:txBody>
          <a:bodyPr wrap="square" rtlCol="0">
            <a:spAutoFit/>
          </a:bodyPr>
          <a:lstStyle/>
          <a:p>
            <a:r>
              <a:rPr lang="en-US" sz="1200" dirty="0">
                <a:solidFill>
                  <a:schemeClr val="bg1"/>
                </a:solidFill>
              </a:rPr>
              <a:t>Basic Classifiers:</a:t>
            </a:r>
          </a:p>
          <a:p>
            <a:r>
              <a:rPr lang="en-US" sz="1200" dirty="0">
                <a:solidFill>
                  <a:schemeClr val="bg1"/>
                </a:solidFill>
              </a:rPr>
              <a:t>Logistic Regression or SVM</a:t>
            </a:r>
          </a:p>
        </p:txBody>
      </p:sp>
      <p:sp>
        <p:nvSpPr>
          <p:cNvPr id="14" name="Rectangle 13">
            <a:extLst>
              <a:ext uri="{FF2B5EF4-FFF2-40B4-BE49-F238E27FC236}">
                <a16:creationId xmlns:a16="http://schemas.microsoft.com/office/drawing/2014/main" id="{A867A84B-798E-4066-8399-FB834A305F4F}"/>
              </a:ext>
            </a:extLst>
          </p:cNvPr>
          <p:cNvSpPr/>
          <p:nvPr/>
        </p:nvSpPr>
        <p:spPr>
          <a:xfrm>
            <a:off x="2470180" y="2317119"/>
            <a:ext cx="5957888" cy="428625"/>
          </a:xfrm>
          <a:prstGeom prst="rect">
            <a:avLst/>
          </a:prstGeom>
          <a:gradFill flip="none" rotWithShape="1">
            <a:gsLst>
              <a:gs pos="0">
                <a:schemeClr val="accent1">
                  <a:shade val="30000"/>
                  <a:satMod val="115000"/>
                </a:schemeClr>
              </a:gs>
              <a:gs pos="100000">
                <a:schemeClr val="tx2">
                  <a:lumMod val="60000"/>
                  <a:lumOff val="40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Pattern Complexity</a:t>
            </a:r>
          </a:p>
        </p:txBody>
      </p:sp>
      <p:cxnSp>
        <p:nvCxnSpPr>
          <p:cNvPr id="23" name="Straight Arrow Connector 22">
            <a:extLst>
              <a:ext uri="{FF2B5EF4-FFF2-40B4-BE49-F238E27FC236}">
                <a16:creationId xmlns:a16="http://schemas.microsoft.com/office/drawing/2014/main" id="{22B45B1D-2B2E-4CC7-8ED7-1946B4B4C351}"/>
              </a:ext>
            </a:extLst>
          </p:cNvPr>
          <p:cNvCxnSpPr>
            <a:cxnSpLocks/>
          </p:cNvCxnSpPr>
          <p:nvPr/>
        </p:nvCxnSpPr>
        <p:spPr>
          <a:xfrm>
            <a:off x="28273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23B8A2-D4B1-4F12-87AC-E973D8DA745D}"/>
              </a:ext>
            </a:extLst>
          </p:cNvPr>
          <p:cNvCxnSpPr>
            <a:cxnSpLocks/>
          </p:cNvCxnSpPr>
          <p:nvPr/>
        </p:nvCxnSpPr>
        <p:spPr>
          <a:xfrm>
            <a:off x="46561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5EBF8BC-309F-4B8F-86BB-74025A0A3B72}"/>
              </a:ext>
            </a:extLst>
          </p:cNvPr>
          <p:cNvSpPr txBox="1"/>
          <p:nvPr/>
        </p:nvSpPr>
        <p:spPr>
          <a:xfrm>
            <a:off x="4308926" y="3098154"/>
            <a:ext cx="1489610" cy="461665"/>
          </a:xfrm>
          <a:prstGeom prst="rect">
            <a:avLst/>
          </a:prstGeom>
          <a:noFill/>
        </p:spPr>
        <p:txBody>
          <a:bodyPr wrap="square" rtlCol="0">
            <a:spAutoFit/>
          </a:bodyPr>
          <a:lstStyle/>
          <a:p>
            <a:r>
              <a:rPr lang="en-US" sz="1200" dirty="0">
                <a:solidFill>
                  <a:schemeClr val="bg1"/>
                </a:solidFill>
              </a:rPr>
              <a:t>Traditional Shallow Neural Network</a:t>
            </a:r>
          </a:p>
        </p:txBody>
      </p:sp>
      <p:cxnSp>
        <p:nvCxnSpPr>
          <p:cNvPr id="28" name="Straight Arrow Connector 27">
            <a:extLst>
              <a:ext uri="{FF2B5EF4-FFF2-40B4-BE49-F238E27FC236}">
                <a16:creationId xmlns:a16="http://schemas.microsoft.com/office/drawing/2014/main" id="{3082A6F1-0CBC-46DD-BF37-8C71F10DF4D5}"/>
              </a:ext>
            </a:extLst>
          </p:cNvPr>
          <p:cNvCxnSpPr>
            <a:cxnSpLocks/>
          </p:cNvCxnSpPr>
          <p:nvPr/>
        </p:nvCxnSpPr>
        <p:spPr>
          <a:xfrm>
            <a:off x="7995947" y="2135585"/>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320B963-E625-4CF3-8712-5456D4FC0888}"/>
              </a:ext>
            </a:extLst>
          </p:cNvPr>
          <p:cNvSpPr txBox="1"/>
          <p:nvPr/>
        </p:nvSpPr>
        <p:spPr>
          <a:xfrm>
            <a:off x="7606690" y="3103042"/>
            <a:ext cx="868315" cy="300082"/>
          </a:xfrm>
          <a:prstGeom prst="rect">
            <a:avLst/>
          </a:prstGeom>
          <a:noFill/>
        </p:spPr>
        <p:txBody>
          <a:bodyPr wrap="none" rtlCol="0">
            <a:spAutoFit/>
          </a:bodyPr>
          <a:lstStyle/>
          <a:p>
            <a:r>
              <a:rPr lang="en-US" sz="1350" dirty="0">
                <a:solidFill>
                  <a:schemeClr val="bg1"/>
                </a:solidFill>
              </a:rPr>
              <a:t>Deep Net</a:t>
            </a:r>
          </a:p>
        </p:txBody>
      </p:sp>
      <p:sp>
        <p:nvSpPr>
          <p:cNvPr id="30" name="TextBox 29">
            <a:extLst>
              <a:ext uri="{FF2B5EF4-FFF2-40B4-BE49-F238E27FC236}">
                <a16:creationId xmlns:a16="http://schemas.microsoft.com/office/drawing/2014/main" id="{53E95077-EB60-41DE-85BF-077297971DC7}"/>
              </a:ext>
            </a:extLst>
          </p:cNvPr>
          <p:cNvSpPr txBox="1"/>
          <p:nvPr/>
        </p:nvSpPr>
        <p:spPr>
          <a:xfrm>
            <a:off x="2370792" y="4012421"/>
            <a:ext cx="6428742" cy="1131079"/>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chemeClr val="bg1"/>
                </a:solidFill>
              </a:rPr>
              <a:t>Increased availability of labelled data</a:t>
            </a:r>
          </a:p>
          <a:p>
            <a:pPr marL="214313" indent="-214313">
              <a:buFont typeface="Arial" panose="020B0604020202020204" pitchFamily="34" charset="0"/>
              <a:buChar char="•"/>
            </a:pPr>
            <a:r>
              <a:rPr lang="en-US" sz="1350" dirty="0">
                <a:solidFill>
                  <a:schemeClr val="bg1"/>
                </a:solidFill>
              </a:rPr>
              <a:t>Deep nets take a long time to train</a:t>
            </a:r>
          </a:p>
          <a:p>
            <a:pPr marL="214313" indent="-214313">
              <a:buFont typeface="Arial" panose="020B0604020202020204" pitchFamily="34" charset="0"/>
              <a:buChar char="•"/>
            </a:pPr>
            <a:r>
              <a:rPr lang="en-US" sz="1350" dirty="0">
                <a:solidFill>
                  <a:schemeClr val="bg1"/>
                </a:solidFill>
              </a:rPr>
              <a:t>Availability of high performance GPUs speeds up training of a deep net</a:t>
            </a:r>
          </a:p>
          <a:p>
            <a:pPr marL="214313" indent="-214313">
              <a:buFont typeface="Arial" panose="020B0604020202020204" pitchFamily="34" charset="0"/>
              <a:buChar char="•"/>
            </a:pPr>
            <a:r>
              <a:rPr lang="en-US" sz="1350" dirty="0">
                <a:solidFill>
                  <a:schemeClr val="bg1"/>
                </a:solidFill>
              </a:rPr>
              <a:t>GPU is approximately 250 times faster than CPU, i.e. the difference between one day of training and over eight months.</a:t>
            </a:r>
          </a:p>
        </p:txBody>
      </p:sp>
      <p:sp>
        <p:nvSpPr>
          <p:cNvPr id="3" name="TextBox 2">
            <a:extLst>
              <a:ext uri="{FF2B5EF4-FFF2-40B4-BE49-F238E27FC236}">
                <a16:creationId xmlns:a16="http://schemas.microsoft.com/office/drawing/2014/main" id="{F4A4C73B-315D-4479-B50E-A50142FF32D9}"/>
              </a:ext>
            </a:extLst>
          </p:cNvPr>
          <p:cNvSpPr txBox="1"/>
          <p:nvPr/>
        </p:nvSpPr>
        <p:spPr>
          <a:xfrm>
            <a:off x="2413397" y="1343031"/>
            <a:ext cx="6502003" cy="507831"/>
          </a:xfrm>
          <a:prstGeom prst="rect">
            <a:avLst/>
          </a:prstGeom>
          <a:noFill/>
        </p:spPr>
        <p:txBody>
          <a:bodyPr wrap="square" rtlCol="0">
            <a:spAutoFit/>
          </a:bodyPr>
          <a:lstStyle/>
          <a:p>
            <a:r>
              <a:rPr lang="en-US" sz="1350" dirty="0">
                <a:solidFill>
                  <a:schemeClr val="bg1"/>
                </a:solidFill>
              </a:rPr>
              <a:t>DL algorithms learn more complex patterns than is possible with traditional machine learning algorithms</a:t>
            </a:r>
          </a:p>
        </p:txBody>
      </p:sp>
    </p:spTree>
    <p:extLst>
      <p:ext uri="{BB962C8B-B14F-4D97-AF65-F5344CB8AC3E}">
        <p14:creationId xmlns:p14="http://schemas.microsoft.com/office/powerpoint/2010/main" val="819273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B560-F68F-7044-8CAA-58F92925AAB1}"/>
              </a:ext>
            </a:extLst>
          </p:cNvPr>
          <p:cNvSpPr>
            <a:spLocks noGrp="1"/>
          </p:cNvSpPr>
          <p:nvPr>
            <p:ph type="title"/>
          </p:nvPr>
        </p:nvSpPr>
        <p:spPr/>
        <p:txBody>
          <a:bodyPr/>
          <a:lstStyle/>
          <a:p>
            <a:r>
              <a:rPr lang="en-US" dirty="0"/>
              <a:t>Make me a </a:t>
            </a:r>
            <a:r>
              <a:rPr lang="en-US" dirty="0" err="1"/>
              <a:t>lego</a:t>
            </a:r>
            <a:r>
              <a:rPr lang="en-US" dirty="0"/>
              <a:t> shark!</a:t>
            </a:r>
          </a:p>
        </p:txBody>
      </p:sp>
      <p:pic>
        <p:nvPicPr>
          <p:cNvPr id="11" name="Content Placeholder 10">
            <a:extLst>
              <a:ext uri="{FF2B5EF4-FFF2-40B4-BE49-F238E27FC236}">
                <a16:creationId xmlns:a16="http://schemas.microsoft.com/office/drawing/2014/main" id="{7ECBA756-3E53-B14C-83B0-5E4FB55DB192}"/>
              </a:ext>
            </a:extLst>
          </p:cNvPr>
          <p:cNvPicPr>
            <a:picLocks noGrp="1" noChangeAspect="1"/>
          </p:cNvPicPr>
          <p:nvPr>
            <p:ph idx="1"/>
          </p:nvPr>
        </p:nvPicPr>
        <p:blipFill>
          <a:blip r:embed="rId3"/>
          <a:stretch>
            <a:fillRect/>
          </a:stretch>
        </p:blipFill>
        <p:spPr/>
      </p:pic>
    </p:spTree>
    <p:extLst>
      <p:ext uri="{BB962C8B-B14F-4D97-AF65-F5344CB8AC3E}">
        <p14:creationId xmlns:p14="http://schemas.microsoft.com/office/powerpoint/2010/main" val="3417475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BDE9-F0D2-5747-8930-55C07E0CC1C4}"/>
              </a:ext>
            </a:extLst>
          </p:cNvPr>
          <p:cNvSpPr>
            <a:spLocks noGrp="1"/>
          </p:cNvSpPr>
          <p:nvPr>
            <p:ph type="title"/>
          </p:nvPr>
        </p:nvSpPr>
        <p:spPr/>
        <p:txBody>
          <a:bodyPr>
            <a:normAutofit fontScale="90000"/>
          </a:bodyPr>
          <a:lstStyle/>
          <a:p>
            <a:r>
              <a:rPr lang="en-US" dirty="0"/>
              <a:t>Make me a Lego shark with deep learning</a:t>
            </a:r>
          </a:p>
        </p:txBody>
      </p:sp>
      <p:sp>
        <p:nvSpPr>
          <p:cNvPr id="4" name="Content Placeholder 3">
            <a:extLst>
              <a:ext uri="{FF2B5EF4-FFF2-40B4-BE49-F238E27FC236}">
                <a16:creationId xmlns:a16="http://schemas.microsoft.com/office/drawing/2014/main" id="{7FA06B9D-6D71-2D4B-9AFE-80113B144DC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88F9078-9FEA-CF4D-AE21-CA13AE1FEE11}"/>
              </a:ext>
            </a:extLst>
          </p:cNvPr>
          <p:cNvPicPr>
            <a:picLocks noChangeAspect="1"/>
          </p:cNvPicPr>
          <p:nvPr/>
        </p:nvPicPr>
        <p:blipFill>
          <a:blip r:embed="rId2"/>
          <a:stretch>
            <a:fillRect/>
          </a:stretch>
        </p:blipFill>
        <p:spPr>
          <a:xfrm>
            <a:off x="2438400" y="1109602"/>
            <a:ext cx="6400800" cy="3736242"/>
          </a:xfrm>
          <a:prstGeom prst="rect">
            <a:avLst/>
          </a:prstGeom>
        </p:spPr>
      </p:pic>
    </p:spTree>
    <p:extLst>
      <p:ext uri="{BB962C8B-B14F-4D97-AF65-F5344CB8AC3E}">
        <p14:creationId xmlns:p14="http://schemas.microsoft.com/office/powerpoint/2010/main" val="78165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5260"/>
            <a:ext cx="6409134" cy="671143"/>
          </a:xfrm>
        </p:spPr>
        <p:txBody>
          <a:bodyPr>
            <a:normAutofit fontScale="90000"/>
          </a:bodyPr>
          <a:lstStyle/>
          <a:p>
            <a:r>
              <a:rPr lang="en-US" sz="2700" dirty="0"/>
              <a:t>CPUs have multiple cores, whereas GPUs have thousands of cores</a:t>
            </a:r>
          </a:p>
        </p:txBody>
      </p:sp>
      <p:sp>
        <p:nvSpPr>
          <p:cNvPr id="3" name="Rectangle 2">
            <a:extLst>
              <a:ext uri="{FF2B5EF4-FFF2-40B4-BE49-F238E27FC236}">
                <a16:creationId xmlns:a16="http://schemas.microsoft.com/office/drawing/2014/main" id="{850D1461-B906-BC45-BD46-CD2423E9C726}"/>
              </a:ext>
            </a:extLst>
          </p:cNvPr>
          <p:cNvSpPr/>
          <p:nvPr/>
        </p:nvSpPr>
        <p:spPr>
          <a:xfrm>
            <a:off x="2415746" y="1504950"/>
            <a:ext cx="3792192" cy="300082"/>
          </a:xfrm>
          <a:prstGeom prst="rect">
            <a:avLst/>
          </a:prstGeom>
        </p:spPr>
        <p:txBody>
          <a:bodyPr wrap="none">
            <a:spAutoFit/>
          </a:bodyPr>
          <a:lstStyle/>
          <a:p>
            <a:r>
              <a:rPr lang="en-US" sz="1350" dirty="0">
                <a:solidFill>
                  <a:schemeClr val="bg1"/>
                </a:solidFill>
              </a:rPr>
              <a:t>https://</a:t>
            </a:r>
            <a:r>
              <a:rPr lang="en-US" sz="1350" dirty="0" err="1">
                <a:solidFill>
                  <a:schemeClr val="bg1"/>
                </a:solidFill>
              </a:rPr>
              <a:t>www.youtube.com</a:t>
            </a:r>
            <a:r>
              <a:rPr lang="en-US" sz="1350" dirty="0">
                <a:solidFill>
                  <a:schemeClr val="bg1"/>
                </a:solidFill>
              </a:rPr>
              <a:t>/</a:t>
            </a:r>
            <a:r>
              <a:rPr lang="en-US" sz="1350" dirty="0" err="1">
                <a:solidFill>
                  <a:schemeClr val="bg1"/>
                </a:solidFill>
              </a:rPr>
              <a:t>watch?v</a:t>
            </a:r>
            <a:r>
              <a:rPr lang="en-US" sz="1350" dirty="0">
                <a:solidFill>
                  <a:schemeClr val="bg1"/>
                </a:solidFill>
              </a:rPr>
              <a:t>=-P28LKWTzrI</a:t>
            </a:r>
          </a:p>
        </p:txBody>
      </p:sp>
      <p:pic>
        <p:nvPicPr>
          <p:cNvPr id="1028" name="Picture 4" descr="Image result for cpu vs gpu">
            <a:extLst>
              <a:ext uri="{FF2B5EF4-FFF2-40B4-BE49-F238E27FC236}">
                <a16:creationId xmlns:a16="http://schemas.microsoft.com/office/drawing/2014/main" id="{D1E48B34-9099-A945-A417-AE97F5FDD4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20250" y1="11318" x2="20250" y2="11318"/>
                        <a14:backgroundMark x1="40813" y1="69628" x2="40813" y2="88825"/>
                        <a14:backgroundMark x1="8366" y1="4298" x2="29789" y2="6590"/>
                        <a14:backgroundMark x1="29789" y1="6590" x2="30180" y2="24928"/>
                        <a14:backgroundMark x1="30180" y1="24928" x2="20172" y2="24499"/>
                        <a14:backgroundMark x1="20172" y1="24499" x2="12119" y2="15616"/>
                        <a14:backgroundMark x1="12119" y1="15616" x2="9304" y2="10458"/>
                      </a14:backgroundRemoval>
                    </a14:imgEffect>
                  </a14:imgLayer>
                </a14:imgProps>
              </a:ext>
              <a:ext uri="{28A0092B-C50C-407E-A947-70E740481C1C}">
                <a14:useLocalDpi xmlns:a14="http://schemas.microsoft.com/office/drawing/2010/main" val="0"/>
              </a:ext>
            </a:extLst>
          </a:blip>
          <a:srcRect/>
          <a:stretch>
            <a:fillRect/>
          </a:stretch>
        </p:blipFill>
        <p:spPr bwMode="auto">
          <a:xfrm>
            <a:off x="3198217" y="1904832"/>
            <a:ext cx="5183783" cy="2834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Age of the GPU is Upon Us">
            <a:extLst>
              <a:ext uri="{FF2B5EF4-FFF2-40B4-BE49-F238E27FC236}">
                <a16:creationId xmlns:a16="http://schemas.microsoft.com/office/drawing/2014/main" id="{F3AB4E86-60DD-8B47-B320-FE63CEE86E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33" t="28634" r="70833" b="24022"/>
          <a:stretch/>
        </p:blipFill>
        <p:spPr bwMode="auto">
          <a:xfrm>
            <a:off x="3545142" y="2495550"/>
            <a:ext cx="1026858" cy="1273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4E82D4-41A2-A840-98ED-5661441F873A}"/>
              </a:ext>
            </a:extLst>
          </p:cNvPr>
          <p:cNvSpPr txBox="1"/>
          <p:nvPr/>
        </p:nvSpPr>
        <p:spPr>
          <a:xfrm>
            <a:off x="3204395" y="4289595"/>
            <a:ext cx="1584088" cy="646331"/>
          </a:xfrm>
          <a:prstGeom prst="rect">
            <a:avLst/>
          </a:prstGeom>
          <a:noFill/>
        </p:spPr>
        <p:txBody>
          <a:bodyPr wrap="none" rtlCol="0">
            <a:spAutoFit/>
          </a:bodyPr>
          <a:lstStyle/>
          <a:p>
            <a:pPr algn="ctr"/>
            <a:r>
              <a:rPr lang="en-US" dirty="0">
                <a:solidFill>
                  <a:schemeClr val="bg1"/>
                </a:solidFill>
              </a:rPr>
              <a:t>CPU</a:t>
            </a:r>
          </a:p>
          <a:p>
            <a:pPr algn="ctr"/>
            <a:r>
              <a:rPr lang="en-US" dirty="0">
                <a:solidFill>
                  <a:schemeClr val="bg1"/>
                </a:solidFill>
              </a:rPr>
              <a:t>Multiple Cores</a:t>
            </a:r>
          </a:p>
        </p:txBody>
      </p:sp>
      <p:sp>
        <p:nvSpPr>
          <p:cNvPr id="12" name="TextBox 11">
            <a:extLst>
              <a:ext uri="{FF2B5EF4-FFF2-40B4-BE49-F238E27FC236}">
                <a16:creationId xmlns:a16="http://schemas.microsoft.com/office/drawing/2014/main" id="{13019123-B41B-D54D-95D6-C4F922A02405}"/>
              </a:ext>
            </a:extLst>
          </p:cNvPr>
          <p:cNvSpPr txBox="1"/>
          <p:nvPr/>
        </p:nvSpPr>
        <p:spPr>
          <a:xfrm>
            <a:off x="5524812" y="4289595"/>
            <a:ext cx="2114682" cy="646331"/>
          </a:xfrm>
          <a:prstGeom prst="rect">
            <a:avLst/>
          </a:prstGeom>
          <a:noFill/>
        </p:spPr>
        <p:txBody>
          <a:bodyPr wrap="none" rtlCol="0">
            <a:spAutoFit/>
          </a:bodyPr>
          <a:lstStyle/>
          <a:p>
            <a:pPr algn="ctr"/>
            <a:r>
              <a:rPr lang="en-US" dirty="0">
                <a:solidFill>
                  <a:schemeClr val="bg1"/>
                </a:solidFill>
              </a:rPr>
              <a:t>GPU</a:t>
            </a:r>
          </a:p>
          <a:p>
            <a:pPr algn="ctr"/>
            <a:r>
              <a:rPr lang="en-US" dirty="0">
                <a:solidFill>
                  <a:schemeClr val="bg1"/>
                </a:solidFill>
              </a:rPr>
              <a:t>Thousands of Cores</a:t>
            </a:r>
          </a:p>
        </p:txBody>
      </p:sp>
    </p:spTree>
    <p:extLst>
      <p:ext uri="{BB962C8B-B14F-4D97-AF65-F5344CB8AC3E}">
        <p14:creationId xmlns:p14="http://schemas.microsoft.com/office/powerpoint/2010/main" val="269545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7508" y="438150"/>
            <a:ext cx="6409134" cy="628133"/>
          </a:xfrm>
        </p:spPr>
        <p:txBody>
          <a:bodyPr>
            <a:normAutofit fontScale="90000"/>
          </a:bodyPr>
          <a:lstStyle/>
          <a:p>
            <a:r>
              <a:rPr lang="en-US" sz="2700" dirty="0"/>
              <a:t>Key Differences between traditional “Machine Learning” and “Deep Learning”</a:t>
            </a:r>
          </a:p>
        </p:txBody>
      </p:sp>
      <p:graphicFrame>
        <p:nvGraphicFramePr>
          <p:cNvPr id="4" name="Table 3"/>
          <p:cNvGraphicFramePr>
            <a:graphicFrameLocks noGrp="1"/>
          </p:cNvGraphicFramePr>
          <p:nvPr>
            <p:extLst>
              <p:ext uri="{D42A27DB-BD31-4B8C-83A1-F6EECF244321}">
                <p14:modId xmlns:p14="http://schemas.microsoft.com/office/powerpoint/2010/main" val="2379114185"/>
              </p:ext>
            </p:extLst>
          </p:nvPr>
        </p:nvGraphicFramePr>
        <p:xfrm>
          <a:off x="2438400" y="1733550"/>
          <a:ext cx="6409134" cy="2800156"/>
        </p:xfrm>
        <a:graphic>
          <a:graphicData uri="http://schemas.openxmlformats.org/drawingml/2006/table">
            <a:tbl>
              <a:tblPr firstRow="1" bandRow="1">
                <a:tableStyleId>{8A107856-5554-42FB-B03E-39F5DBC370BA}</a:tableStyleId>
              </a:tblPr>
              <a:tblGrid>
                <a:gridCol w="2136378">
                  <a:extLst>
                    <a:ext uri="{9D8B030D-6E8A-4147-A177-3AD203B41FA5}">
                      <a16:colId xmlns:a16="http://schemas.microsoft.com/office/drawing/2014/main" val="20000"/>
                    </a:ext>
                  </a:extLst>
                </a:gridCol>
                <a:gridCol w="2136378">
                  <a:extLst>
                    <a:ext uri="{9D8B030D-6E8A-4147-A177-3AD203B41FA5}">
                      <a16:colId xmlns:a16="http://schemas.microsoft.com/office/drawing/2014/main" val="20001"/>
                    </a:ext>
                  </a:extLst>
                </a:gridCol>
                <a:gridCol w="2136378">
                  <a:extLst>
                    <a:ext uri="{9D8B030D-6E8A-4147-A177-3AD203B41FA5}">
                      <a16:colId xmlns:a16="http://schemas.microsoft.com/office/drawing/2014/main" val="20002"/>
                    </a:ext>
                  </a:extLst>
                </a:gridCol>
              </a:tblGrid>
              <a:tr h="392236">
                <a:tc>
                  <a:txBody>
                    <a:bodyPr/>
                    <a:lstStyle/>
                    <a:p>
                      <a:endParaRPr lang="en-US" sz="1400" dirty="0">
                        <a:solidFill>
                          <a:schemeClr val="bg1"/>
                        </a:solidFill>
                      </a:endParaRPr>
                    </a:p>
                  </a:txBody>
                  <a:tcPr marL="68580" marR="68580" marT="34290" marB="34290">
                    <a:noFill/>
                  </a:tcPr>
                </a:tc>
                <a:tc>
                  <a:txBody>
                    <a:bodyPr/>
                    <a:lstStyle/>
                    <a:p>
                      <a:r>
                        <a:rPr lang="en-US" sz="1400" dirty="0">
                          <a:solidFill>
                            <a:schemeClr val="bg1"/>
                          </a:solidFill>
                        </a:rPr>
                        <a:t>Machine Learning</a:t>
                      </a:r>
                    </a:p>
                  </a:txBody>
                  <a:tcPr marL="68580" marR="68580" marT="34290" marB="34290">
                    <a:noFill/>
                  </a:tcPr>
                </a:tc>
                <a:tc>
                  <a:txBody>
                    <a:bodyPr/>
                    <a:lstStyle/>
                    <a:p>
                      <a:r>
                        <a:rPr lang="en-US" sz="1400" dirty="0">
                          <a:solidFill>
                            <a:schemeClr val="bg1"/>
                          </a:solidFill>
                        </a:rPr>
                        <a:t>Deep Learning</a:t>
                      </a:r>
                    </a:p>
                  </a:txBody>
                  <a:tcPr marL="68580" marR="68580" marT="34290" marB="34290">
                    <a:noFill/>
                  </a:tcPr>
                </a:tc>
                <a:extLst>
                  <a:ext uri="{0D108BD9-81ED-4DB2-BD59-A6C34878D82A}">
                    <a16:rowId xmlns:a16="http://schemas.microsoft.com/office/drawing/2014/main" val="10000"/>
                  </a:ext>
                </a:extLst>
              </a:tr>
              <a:tr h="480060">
                <a:tc>
                  <a:txBody>
                    <a:bodyPr/>
                    <a:lstStyle/>
                    <a:p>
                      <a:r>
                        <a:rPr lang="en-US" sz="1400" b="1" dirty="0">
                          <a:solidFill>
                            <a:schemeClr val="bg1"/>
                          </a:solidFill>
                        </a:rPr>
                        <a:t>Data Volumes</a:t>
                      </a:r>
                    </a:p>
                  </a:txBody>
                  <a:tcPr marL="68580" marR="68580" marT="34290" marB="34290">
                    <a:noFill/>
                  </a:tcPr>
                </a:tc>
                <a:tc>
                  <a:txBody>
                    <a:bodyPr/>
                    <a:lstStyle/>
                    <a:p>
                      <a:r>
                        <a:rPr lang="en-US" sz="1400" dirty="0">
                          <a:solidFill>
                            <a:schemeClr val="bg1"/>
                          </a:solidFill>
                        </a:rPr>
                        <a:t>Can</a:t>
                      </a:r>
                      <a:r>
                        <a:rPr lang="en-US" sz="1400" baseline="0" dirty="0">
                          <a:solidFill>
                            <a:schemeClr val="bg1"/>
                          </a:solidFill>
                        </a:rPr>
                        <a:t> work on small data volumes</a:t>
                      </a:r>
                      <a:endParaRPr lang="en-US" sz="1400" dirty="0">
                        <a:solidFill>
                          <a:schemeClr val="bg1"/>
                        </a:solidFill>
                      </a:endParaRPr>
                    </a:p>
                  </a:txBody>
                  <a:tcPr marL="68580" marR="68580" marT="34290" marB="34290">
                    <a:noFill/>
                  </a:tcPr>
                </a:tc>
                <a:tc>
                  <a:txBody>
                    <a:bodyPr/>
                    <a:lstStyle/>
                    <a:p>
                      <a:r>
                        <a:rPr lang="en-US" sz="1400" dirty="0">
                          <a:solidFill>
                            <a:schemeClr val="bg1"/>
                          </a:solidFill>
                        </a:rPr>
                        <a:t>Needs</a:t>
                      </a:r>
                      <a:r>
                        <a:rPr lang="en-US" sz="1400" baseline="0" dirty="0">
                          <a:solidFill>
                            <a:schemeClr val="bg1"/>
                          </a:solidFill>
                        </a:rPr>
                        <a:t> large data volumes</a:t>
                      </a:r>
                      <a:endParaRPr lang="en-US" sz="1400" dirty="0">
                        <a:solidFill>
                          <a:schemeClr val="bg1"/>
                        </a:solidFill>
                      </a:endParaRPr>
                    </a:p>
                  </a:txBody>
                  <a:tcPr marL="68580" marR="68580" marT="34290" marB="34290">
                    <a:noFill/>
                  </a:tcPr>
                </a:tc>
                <a:extLst>
                  <a:ext uri="{0D108BD9-81ED-4DB2-BD59-A6C34878D82A}">
                    <a16:rowId xmlns:a16="http://schemas.microsoft.com/office/drawing/2014/main" val="10001"/>
                  </a:ext>
                </a:extLst>
              </a:tr>
              <a:tr h="685800">
                <a:tc>
                  <a:txBody>
                    <a:bodyPr/>
                    <a:lstStyle/>
                    <a:p>
                      <a:r>
                        <a:rPr lang="en-US" sz="1400" b="1" dirty="0">
                          <a:solidFill>
                            <a:schemeClr val="bg1"/>
                          </a:solidFill>
                        </a:rPr>
                        <a:t>Feature Engineering</a:t>
                      </a:r>
                    </a:p>
                  </a:txBody>
                  <a:tcPr marL="68580" marR="68580" marT="34290" marB="34290">
                    <a:noFill/>
                  </a:tcPr>
                </a:tc>
                <a:tc>
                  <a:txBody>
                    <a:bodyPr/>
                    <a:lstStyle/>
                    <a:p>
                      <a:r>
                        <a:rPr lang="en-US" sz="1400" dirty="0">
                          <a:solidFill>
                            <a:schemeClr val="bg1"/>
                          </a:solidFill>
                        </a:rPr>
                        <a:t>Needs</a:t>
                      </a:r>
                      <a:r>
                        <a:rPr lang="en-US" sz="1400" baseline="0" dirty="0">
                          <a:solidFill>
                            <a:schemeClr val="bg1"/>
                          </a:solidFill>
                        </a:rPr>
                        <a:t> a lot of data preparation and feature engineering</a:t>
                      </a:r>
                      <a:endParaRPr lang="en-US" sz="1400" dirty="0">
                        <a:solidFill>
                          <a:schemeClr val="bg1"/>
                        </a:solidFill>
                      </a:endParaRPr>
                    </a:p>
                  </a:txBody>
                  <a:tcPr marL="68580" marR="68580" marT="34290" marB="34290">
                    <a:noFill/>
                  </a:tcPr>
                </a:tc>
                <a:tc>
                  <a:txBody>
                    <a:bodyPr/>
                    <a:lstStyle/>
                    <a:p>
                      <a:r>
                        <a:rPr lang="en-US" sz="1400" dirty="0">
                          <a:solidFill>
                            <a:schemeClr val="bg1"/>
                          </a:solidFill>
                        </a:rPr>
                        <a:t>Feature</a:t>
                      </a:r>
                      <a:r>
                        <a:rPr lang="en-US" sz="1400" baseline="0" dirty="0">
                          <a:solidFill>
                            <a:schemeClr val="bg1"/>
                          </a:solidFill>
                        </a:rPr>
                        <a:t> engineering is implicitly performed during training</a:t>
                      </a:r>
                      <a:endParaRPr lang="en-US" sz="1400" dirty="0">
                        <a:solidFill>
                          <a:schemeClr val="bg1"/>
                        </a:solidFill>
                      </a:endParaRPr>
                    </a:p>
                  </a:txBody>
                  <a:tcPr marL="68580" marR="68580" marT="34290" marB="34290">
                    <a:noFill/>
                  </a:tcPr>
                </a:tc>
                <a:extLst>
                  <a:ext uri="{0D108BD9-81ED-4DB2-BD59-A6C34878D82A}">
                    <a16:rowId xmlns:a16="http://schemas.microsoft.com/office/drawing/2014/main" val="10002"/>
                  </a:ext>
                </a:extLst>
              </a:tr>
              <a:tr h="480060">
                <a:tc>
                  <a:txBody>
                    <a:bodyPr/>
                    <a:lstStyle/>
                    <a:p>
                      <a:r>
                        <a:rPr lang="en-US" sz="1400" b="1" dirty="0">
                          <a:solidFill>
                            <a:schemeClr val="bg1"/>
                          </a:solidFill>
                        </a:rPr>
                        <a:t>Hardware</a:t>
                      </a:r>
                    </a:p>
                  </a:txBody>
                  <a:tcPr marL="68580" marR="68580" marT="34290" marB="34290">
                    <a:noFill/>
                  </a:tcPr>
                </a:tc>
                <a:tc>
                  <a:txBody>
                    <a:bodyPr/>
                    <a:lstStyle/>
                    <a:p>
                      <a:r>
                        <a:rPr lang="en-US" sz="1400" dirty="0">
                          <a:solidFill>
                            <a:schemeClr val="bg1"/>
                          </a:solidFill>
                        </a:rPr>
                        <a:t>CPU</a:t>
                      </a:r>
                      <a:r>
                        <a:rPr lang="en-US" sz="1400" baseline="0" dirty="0">
                          <a:solidFill>
                            <a:schemeClr val="bg1"/>
                          </a:solidFill>
                        </a:rPr>
                        <a:t> and/or GPU</a:t>
                      </a:r>
                      <a:endParaRPr lang="en-US" sz="1400" dirty="0">
                        <a:solidFill>
                          <a:schemeClr val="bg1"/>
                        </a:solidFill>
                      </a:endParaRPr>
                    </a:p>
                  </a:txBody>
                  <a:tcPr marL="68580" marR="68580" marT="34290" marB="34290">
                    <a:noFill/>
                  </a:tcPr>
                </a:tc>
                <a:tc>
                  <a:txBody>
                    <a:bodyPr/>
                    <a:lstStyle/>
                    <a:p>
                      <a:r>
                        <a:rPr lang="en-US" sz="1400" dirty="0">
                          <a:solidFill>
                            <a:schemeClr val="bg1"/>
                          </a:solidFill>
                        </a:rPr>
                        <a:t>Needs accelerators such as GPUs</a:t>
                      </a:r>
                    </a:p>
                  </a:txBody>
                  <a:tcPr marL="68580" marR="68580" marT="34290" marB="34290">
                    <a:noFill/>
                  </a:tcPr>
                </a:tc>
                <a:extLst>
                  <a:ext uri="{0D108BD9-81ED-4DB2-BD59-A6C34878D82A}">
                    <a16:rowId xmlns:a16="http://schemas.microsoft.com/office/drawing/2014/main" val="10003"/>
                  </a:ext>
                </a:extLst>
              </a:tr>
              <a:tr h="685800">
                <a:tc>
                  <a:txBody>
                    <a:bodyPr/>
                    <a:lstStyle/>
                    <a:p>
                      <a:r>
                        <a:rPr lang="en-US" sz="1400" b="1" dirty="0">
                          <a:solidFill>
                            <a:schemeClr val="bg1"/>
                          </a:solidFill>
                        </a:rPr>
                        <a:t>Model</a:t>
                      </a:r>
                      <a:r>
                        <a:rPr lang="en-US" sz="1400" b="1" baseline="0" dirty="0">
                          <a:solidFill>
                            <a:schemeClr val="bg1"/>
                          </a:solidFill>
                        </a:rPr>
                        <a:t> Interpretability</a:t>
                      </a:r>
                      <a:endParaRPr lang="en-US" sz="1400" b="1" dirty="0">
                        <a:solidFill>
                          <a:schemeClr val="bg1"/>
                        </a:solidFill>
                      </a:endParaRPr>
                    </a:p>
                  </a:txBody>
                  <a:tcPr marL="68580" marR="68580" marT="34290" marB="34290">
                    <a:noFill/>
                  </a:tcPr>
                </a:tc>
                <a:tc>
                  <a:txBody>
                    <a:bodyPr/>
                    <a:lstStyle/>
                    <a:p>
                      <a:r>
                        <a:rPr lang="en-US" sz="1400" dirty="0">
                          <a:solidFill>
                            <a:schemeClr val="bg1"/>
                          </a:solidFill>
                        </a:rPr>
                        <a:t>Models are easy to interpret</a:t>
                      </a:r>
                      <a:r>
                        <a:rPr lang="en-US" sz="1400" baseline="0" dirty="0">
                          <a:solidFill>
                            <a:schemeClr val="bg1"/>
                          </a:solidFill>
                        </a:rPr>
                        <a:t> (e.g., Decision Trees)</a:t>
                      </a:r>
                      <a:endParaRPr lang="en-US" sz="1400" dirty="0">
                        <a:solidFill>
                          <a:schemeClr val="bg1"/>
                        </a:solidFill>
                      </a:endParaRPr>
                    </a:p>
                  </a:txBody>
                  <a:tcPr marL="68580" marR="68580" marT="34290" marB="34290">
                    <a:noFill/>
                  </a:tcPr>
                </a:tc>
                <a:tc>
                  <a:txBody>
                    <a:bodyPr/>
                    <a:lstStyle/>
                    <a:p>
                      <a:r>
                        <a:rPr lang="en-US" sz="1400" dirty="0">
                          <a:solidFill>
                            <a:schemeClr val="bg1"/>
                          </a:solidFill>
                        </a:rPr>
                        <a:t>Difficult to understand why the model produces a given prediction</a:t>
                      </a:r>
                    </a:p>
                  </a:txBody>
                  <a:tcPr marL="68580" marR="68580" marT="34290" marB="34290">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5729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FF77E-44B2-42DF-BA58-A4A2B794836E}"/>
              </a:ext>
            </a:extLst>
          </p:cNvPr>
          <p:cNvPicPr>
            <a:picLocks noChangeAspect="1"/>
          </p:cNvPicPr>
          <p:nvPr/>
        </p:nvPicPr>
        <p:blipFill>
          <a:blip r:embed="rId3"/>
          <a:stretch>
            <a:fillRect/>
          </a:stretch>
        </p:blipFill>
        <p:spPr>
          <a:xfrm>
            <a:off x="2895600" y="819150"/>
            <a:ext cx="5465635" cy="3938682"/>
          </a:xfrm>
          <a:prstGeom prst="rect">
            <a:avLst/>
          </a:prstGeom>
        </p:spPr>
      </p:pic>
    </p:spTree>
    <p:extLst>
      <p:ext uri="{BB962C8B-B14F-4D97-AF65-F5344CB8AC3E}">
        <p14:creationId xmlns:p14="http://schemas.microsoft.com/office/powerpoint/2010/main" val="2874461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635" y="160132"/>
            <a:ext cx="6409134" cy="767010"/>
          </a:xfrm>
        </p:spPr>
        <p:txBody>
          <a:bodyPr/>
          <a:lstStyle/>
          <a:p>
            <a:r>
              <a:rPr lang="en-US" sz="4050" dirty="0"/>
              <a:t>Deep Learning is…</a:t>
            </a:r>
          </a:p>
        </p:txBody>
      </p:sp>
      <p:sp>
        <p:nvSpPr>
          <p:cNvPr id="6" name="TextBox 5"/>
          <p:cNvSpPr txBox="1"/>
          <p:nvPr/>
        </p:nvSpPr>
        <p:spPr>
          <a:xfrm>
            <a:off x="2166243" y="966762"/>
            <a:ext cx="6584801" cy="577081"/>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rPr>
              <a:t>a collection of statistical machine learning techniques</a:t>
            </a:r>
          </a:p>
          <a:p>
            <a:endParaRPr lang="en-US" sz="1350" dirty="0">
              <a:solidFill>
                <a:schemeClr val="bg1"/>
              </a:solidFill>
            </a:endParaRPr>
          </a:p>
        </p:txBody>
      </p:sp>
      <p:sp>
        <p:nvSpPr>
          <p:cNvPr id="7" name="TextBox 6"/>
          <p:cNvSpPr txBox="1"/>
          <p:nvPr/>
        </p:nvSpPr>
        <p:spPr>
          <a:xfrm>
            <a:off x="3331924" y="2103984"/>
            <a:ext cx="3651272" cy="577081"/>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used to learn feature hierarchies</a:t>
            </a:r>
          </a:p>
          <a:p>
            <a:endParaRPr lang="en-US" sz="1350" dirty="0">
              <a:solidFill>
                <a:schemeClr val="bg1"/>
              </a:solidFill>
            </a:endParaRPr>
          </a:p>
        </p:txBody>
      </p:sp>
      <p:sp>
        <p:nvSpPr>
          <p:cNvPr id="8" name="TextBox 7"/>
          <p:cNvSpPr txBox="1"/>
          <p:nvPr/>
        </p:nvSpPr>
        <p:spPr>
          <a:xfrm>
            <a:off x="4317011" y="3779710"/>
            <a:ext cx="4487996" cy="577081"/>
          </a:xfrm>
          <a:prstGeom prst="rect">
            <a:avLst/>
          </a:prstGeom>
          <a:noFill/>
        </p:spPr>
        <p:txBody>
          <a:bodyPr wrap="square" rtlCol="0">
            <a:spAutoFit/>
          </a:bodyPr>
          <a:lstStyle/>
          <a:p>
            <a:pPr marL="257175" indent="-257175">
              <a:buFont typeface="Arial" panose="020B0604020202020204" pitchFamily="34" charset="0"/>
              <a:buChar char="•"/>
            </a:pPr>
            <a:r>
              <a:rPr lang="en-US" dirty="0">
                <a:solidFill>
                  <a:schemeClr val="bg1"/>
                </a:solidFill>
              </a:rPr>
              <a:t>based on artificial neural networks</a:t>
            </a:r>
          </a:p>
          <a:p>
            <a:endParaRPr lang="en-US" sz="1350" dirty="0">
              <a:solidFill>
                <a:schemeClr val="bg1"/>
              </a:solidFill>
            </a:endParaRPr>
          </a:p>
        </p:txBody>
      </p:sp>
      <p:sp>
        <p:nvSpPr>
          <p:cNvPr id="9" name="TextBox 8"/>
          <p:cNvSpPr txBox="1"/>
          <p:nvPr/>
        </p:nvSpPr>
        <p:spPr>
          <a:xfrm>
            <a:off x="2571100" y="1295093"/>
            <a:ext cx="5397917" cy="784830"/>
          </a:xfrm>
          <a:prstGeom prst="rect">
            <a:avLst/>
          </a:prstGeom>
          <a:noFill/>
        </p:spPr>
        <p:txBody>
          <a:bodyPr wrap="square" rtlCol="0">
            <a:spAutoFit/>
          </a:bodyPr>
          <a:lstStyle/>
          <a:p>
            <a:pPr marL="257175" indent="-257175">
              <a:buFont typeface="Arial" panose="020B0604020202020204" pitchFamily="34" charset="0"/>
              <a:buChar char="•"/>
            </a:pPr>
            <a:r>
              <a:rPr lang="en-US" sz="1500" i="1" dirty="0">
                <a:solidFill>
                  <a:schemeClr val="bg1"/>
                </a:solidFill>
              </a:rPr>
              <a:t>Deep Boltzmann Machine (DBM)</a:t>
            </a:r>
          </a:p>
          <a:p>
            <a:pPr marL="257175" indent="-257175">
              <a:buFont typeface="Arial" panose="020B0604020202020204" pitchFamily="34" charset="0"/>
              <a:buChar char="•"/>
            </a:pPr>
            <a:r>
              <a:rPr lang="en-US" sz="1500" i="1" dirty="0">
                <a:solidFill>
                  <a:schemeClr val="bg1"/>
                </a:solidFill>
              </a:rPr>
              <a:t>Deep Belief Networks (DBN)</a:t>
            </a:r>
          </a:p>
          <a:p>
            <a:pPr marL="257175" indent="-257175">
              <a:buFont typeface="Arial" panose="020B0604020202020204" pitchFamily="34" charset="0"/>
              <a:buChar char="•"/>
            </a:pPr>
            <a:r>
              <a:rPr lang="en-US" sz="1500" i="1" dirty="0">
                <a:solidFill>
                  <a:schemeClr val="bg1"/>
                </a:solidFill>
              </a:rPr>
              <a:t>Convolutional Neural Networks (CNN), etc.</a:t>
            </a:r>
          </a:p>
        </p:txBody>
      </p:sp>
      <p:pic>
        <p:nvPicPr>
          <p:cNvPr id="10"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0644"/>
          <a:stretch/>
        </p:blipFill>
        <p:spPr>
          <a:xfrm>
            <a:off x="4300774" y="2458796"/>
            <a:ext cx="1713570" cy="1270886"/>
          </a:xfr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581976" y="4152603"/>
            <a:ext cx="1387041" cy="100067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 name="Picture 2">
            <a:extLst>
              <a:ext uri="{FF2B5EF4-FFF2-40B4-BE49-F238E27FC236}">
                <a16:creationId xmlns:a16="http://schemas.microsoft.com/office/drawing/2014/main" id="{45CDA688-F933-3943-A114-D339BD4AF6A3}"/>
              </a:ext>
            </a:extLst>
          </p:cNvPr>
          <p:cNvPicPr>
            <a:picLocks noChangeAspect="1"/>
          </p:cNvPicPr>
          <p:nvPr/>
        </p:nvPicPr>
        <p:blipFill>
          <a:blip r:embed="rId5"/>
          <a:stretch>
            <a:fillRect/>
          </a:stretch>
        </p:blipFill>
        <p:spPr>
          <a:xfrm>
            <a:off x="4098911" y="2487871"/>
            <a:ext cx="1714500" cy="1266825"/>
          </a:xfrm>
          <a:prstGeom prst="rect">
            <a:avLst/>
          </a:prstGeom>
        </p:spPr>
      </p:pic>
    </p:spTree>
    <p:extLst>
      <p:ext uri="{BB962C8B-B14F-4D97-AF65-F5344CB8AC3E}">
        <p14:creationId xmlns:p14="http://schemas.microsoft.com/office/powerpoint/2010/main" val="130895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22D1-1EDC-9545-83BC-0BDAFA787A6B}"/>
              </a:ext>
            </a:extLst>
          </p:cNvPr>
          <p:cNvSpPr>
            <a:spLocks noGrp="1"/>
          </p:cNvSpPr>
          <p:nvPr>
            <p:ph type="title"/>
          </p:nvPr>
        </p:nvSpPr>
        <p:spPr/>
        <p:txBody>
          <a:bodyPr>
            <a:normAutofit fontScale="90000"/>
          </a:bodyPr>
          <a:lstStyle/>
          <a:p>
            <a:r>
              <a:rPr lang="en-US" dirty="0"/>
              <a:t>What are we doing here again?</a:t>
            </a:r>
          </a:p>
        </p:txBody>
      </p:sp>
      <p:pic>
        <p:nvPicPr>
          <p:cNvPr id="4" name="Course Intro Video (Not Hot Dog - Clean).mp4">
            <a:hlinkClick r:id="" action="ppaction://media"/>
            <a:extLst>
              <a:ext uri="{FF2B5EF4-FFF2-40B4-BE49-F238E27FC236}">
                <a16:creationId xmlns:a16="http://schemas.microsoft.com/office/drawing/2014/main" id="{F8D7B649-470A-F64F-B8C7-167F55C221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14600" y="1123950"/>
            <a:ext cx="6366742" cy="3581400"/>
          </a:xfrm>
        </p:spPr>
      </p:pic>
    </p:spTree>
    <p:extLst>
      <p:ext uri="{BB962C8B-B14F-4D97-AF65-F5344CB8AC3E}">
        <p14:creationId xmlns:p14="http://schemas.microsoft.com/office/powerpoint/2010/main" val="124693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A0E8-AF21-E042-862E-58AA54EF654F}"/>
              </a:ext>
            </a:extLst>
          </p:cNvPr>
          <p:cNvSpPr>
            <a:spLocks noGrp="1"/>
          </p:cNvSpPr>
          <p:nvPr>
            <p:ph type="ctrTitle"/>
          </p:nvPr>
        </p:nvSpPr>
        <p:spPr/>
        <p:txBody>
          <a:bodyPr/>
          <a:lstStyle/>
          <a:p>
            <a:r>
              <a:rPr lang="en-US" dirty="0"/>
              <a:t>Application of Deep Learning</a:t>
            </a:r>
          </a:p>
        </p:txBody>
      </p:sp>
      <p:sp>
        <p:nvSpPr>
          <p:cNvPr id="3" name="Subtitle 2">
            <a:extLst>
              <a:ext uri="{FF2B5EF4-FFF2-40B4-BE49-F238E27FC236}">
                <a16:creationId xmlns:a16="http://schemas.microsoft.com/office/drawing/2014/main" id="{7AB456D1-73D0-464B-B67F-8AA8362C548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013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737" y="-166111"/>
            <a:ext cx="9144000" cy="1418134"/>
          </a:xfrm>
        </p:spPr>
        <p:txBody>
          <a:bodyPr>
            <a:normAutofit/>
          </a:bodyPr>
          <a:lstStyle/>
          <a:p>
            <a:pPr algn="ctr"/>
            <a:r>
              <a:rPr lang="en-US" sz="2100" dirty="0">
                <a:solidFill>
                  <a:srgbClr val="254B32"/>
                </a:solidFill>
              </a:rPr>
              <a:t>The boundary of what are Deep Learning “Use Cases” I</a:t>
            </a:r>
            <a:br>
              <a:rPr lang="en-US" sz="2100" dirty="0">
                <a:solidFill>
                  <a:srgbClr val="254B32"/>
                </a:solidFill>
              </a:rPr>
            </a:br>
            <a:r>
              <a:rPr lang="en-US" sz="2100" dirty="0">
                <a:solidFill>
                  <a:srgbClr val="254B32"/>
                </a:solidFill>
              </a:rPr>
              <a:t>s still evolving... due to new techniques and expectations</a:t>
            </a:r>
          </a:p>
        </p:txBody>
      </p:sp>
      <p:sp>
        <p:nvSpPr>
          <p:cNvPr id="4" name="TextBox 3"/>
          <p:cNvSpPr txBox="1"/>
          <p:nvPr/>
        </p:nvSpPr>
        <p:spPr>
          <a:xfrm>
            <a:off x="3449239" y="1509046"/>
            <a:ext cx="2913133" cy="923330"/>
          </a:xfrm>
          <a:prstGeom prst="rect">
            <a:avLst/>
          </a:prstGeom>
          <a:noFill/>
        </p:spPr>
        <p:txBody>
          <a:bodyPr wrap="square" rtlCol="0">
            <a:spAutoFit/>
          </a:bodyPr>
          <a:lstStyle/>
          <a:p>
            <a:pPr algn="ctr"/>
            <a:r>
              <a:rPr lang="en-US" sz="2700" b="1" dirty="0">
                <a:solidFill>
                  <a:schemeClr val="bg1"/>
                </a:solidFill>
              </a:rPr>
              <a:t>“Deep Learning”</a:t>
            </a:r>
            <a:br>
              <a:rPr lang="en-US" sz="2700" b="1" dirty="0">
                <a:solidFill>
                  <a:schemeClr val="bg1"/>
                </a:solidFill>
              </a:rPr>
            </a:br>
            <a:r>
              <a:rPr lang="en-US" sz="2700" b="1" dirty="0">
                <a:solidFill>
                  <a:schemeClr val="bg1"/>
                </a:solidFill>
              </a:rPr>
              <a:t>Use Cases</a:t>
            </a:r>
          </a:p>
        </p:txBody>
      </p:sp>
      <p:sp>
        <p:nvSpPr>
          <p:cNvPr id="5" name="TextBox 4"/>
          <p:cNvSpPr txBox="1"/>
          <p:nvPr/>
        </p:nvSpPr>
        <p:spPr>
          <a:xfrm>
            <a:off x="4079352" y="3365631"/>
            <a:ext cx="3320770" cy="923330"/>
          </a:xfrm>
          <a:prstGeom prst="rect">
            <a:avLst/>
          </a:prstGeom>
          <a:noFill/>
        </p:spPr>
        <p:txBody>
          <a:bodyPr wrap="square" rtlCol="0">
            <a:spAutoFit/>
          </a:bodyPr>
          <a:lstStyle/>
          <a:p>
            <a:pPr algn="ctr"/>
            <a:r>
              <a:rPr lang="en-US" sz="2700" b="1" dirty="0">
                <a:solidFill>
                  <a:schemeClr val="bg1"/>
                </a:solidFill>
              </a:rPr>
              <a:t>“Shallow Learning”</a:t>
            </a:r>
            <a:br>
              <a:rPr lang="en-US" sz="2700" b="1" dirty="0">
                <a:solidFill>
                  <a:schemeClr val="bg1"/>
                </a:solidFill>
              </a:rPr>
            </a:br>
            <a:r>
              <a:rPr lang="en-US" sz="2700" b="1" dirty="0">
                <a:solidFill>
                  <a:schemeClr val="bg1"/>
                </a:solidFill>
              </a:rPr>
              <a:t>Use Cases</a:t>
            </a:r>
          </a:p>
        </p:txBody>
      </p:sp>
      <p:sp>
        <p:nvSpPr>
          <p:cNvPr id="19" name="TextBox 18"/>
          <p:cNvSpPr txBox="1"/>
          <p:nvPr/>
        </p:nvSpPr>
        <p:spPr>
          <a:xfrm>
            <a:off x="2434692" y="4454065"/>
            <a:ext cx="6709308" cy="646331"/>
          </a:xfrm>
          <a:prstGeom prst="rect">
            <a:avLst/>
          </a:prstGeom>
          <a:noFill/>
        </p:spPr>
        <p:txBody>
          <a:bodyPr wrap="square" rtlCol="0">
            <a:spAutoFit/>
          </a:bodyPr>
          <a:lstStyle/>
          <a:p>
            <a:r>
              <a:rPr lang="en-US" sz="1200" dirty="0">
                <a:solidFill>
                  <a:schemeClr val="bg1"/>
                </a:solidFill>
              </a:rPr>
              <a:t>So far, people have mostly been sticking to problems and datasets that naturally have a </a:t>
            </a:r>
            <a:r>
              <a:rPr lang="en-US" sz="1200" u="sng" dirty="0">
                <a:solidFill>
                  <a:schemeClr val="bg1"/>
                </a:solidFill>
              </a:rPr>
              <a:t>hierarchical structure</a:t>
            </a:r>
            <a:r>
              <a:rPr lang="en-US" sz="1200" dirty="0">
                <a:solidFill>
                  <a:schemeClr val="bg1"/>
                </a:solidFill>
              </a:rPr>
              <a:t> – although, like with any hot technology, people will be experimenting with DL on all types of problems</a:t>
            </a:r>
          </a:p>
        </p:txBody>
      </p:sp>
      <p:sp>
        <p:nvSpPr>
          <p:cNvPr id="20" name="TextBox 19"/>
          <p:cNvSpPr txBox="1"/>
          <p:nvPr/>
        </p:nvSpPr>
        <p:spPr>
          <a:xfrm>
            <a:off x="2659291" y="2755855"/>
            <a:ext cx="1643894" cy="300082"/>
          </a:xfrm>
          <a:prstGeom prst="rect">
            <a:avLst/>
          </a:prstGeom>
          <a:noFill/>
        </p:spPr>
        <p:txBody>
          <a:bodyPr wrap="square" rtlCol="0">
            <a:spAutoFit/>
          </a:bodyPr>
          <a:lstStyle/>
          <a:p>
            <a:pPr algn="ctr"/>
            <a:r>
              <a:rPr lang="en-US" sz="1350" dirty="0">
                <a:solidFill>
                  <a:schemeClr val="bg1"/>
                </a:solidFill>
              </a:rPr>
              <a:t>Image, Audio, Text</a:t>
            </a:r>
          </a:p>
        </p:txBody>
      </p:sp>
      <p:sp>
        <p:nvSpPr>
          <p:cNvPr id="3" name="TextBox 2">
            <a:extLst>
              <a:ext uri="{FF2B5EF4-FFF2-40B4-BE49-F238E27FC236}">
                <a16:creationId xmlns:a16="http://schemas.microsoft.com/office/drawing/2014/main" id="{68D8CA75-EA51-FA46-ABBD-C7D6A8A7D398}"/>
              </a:ext>
            </a:extLst>
          </p:cNvPr>
          <p:cNvSpPr txBox="1"/>
          <p:nvPr/>
        </p:nvSpPr>
        <p:spPr>
          <a:xfrm>
            <a:off x="6147050" y="1217888"/>
            <a:ext cx="1466876" cy="300082"/>
          </a:xfrm>
          <a:prstGeom prst="rect">
            <a:avLst/>
          </a:prstGeom>
          <a:noFill/>
        </p:spPr>
        <p:txBody>
          <a:bodyPr wrap="none" rtlCol="0">
            <a:spAutoFit/>
          </a:bodyPr>
          <a:lstStyle/>
          <a:p>
            <a:r>
              <a:rPr lang="en-US" sz="1350" dirty="0">
                <a:solidFill>
                  <a:schemeClr val="bg1"/>
                </a:solidFill>
              </a:rPr>
              <a:t>Cell Photo Search</a:t>
            </a:r>
          </a:p>
        </p:txBody>
      </p:sp>
      <p:sp>
        <p:nvSpPr>
          <p:cNvPr id="6" name="TextBox 5">
            <a:extLst>
              <a:ext uri="{FF2B5EF4-FFF2-40B4-BE49-F238E27FC236}">
                <a16:creationId xmlns:a16="http://schemas.microsoft.com/office/drawing/2014/main" id="{228D0CA3-1400-4A44-B044-8F0F9CBCFED2}"/>
              </a:ext>
            </a:extLst>
          </p:cNvPr>
          <p:cNvSpPr txBox="1"/>
          <p:nvPr/>
        </p:nvSpPr>
        <p:spPr>
          <a:xfrm>
            <a:off x="2354193" y="1970902"/>
            <a:ext cx="1253035" cy="300082"/>
          </a:xfrm>
          <a:prstGeom prst="rect">
            <a:avLst/>
          </a:prstGeom>
          <a:noFill/>
        </p:spPr>
        <p:txBody>
          <a:bodyPr wrap="none" rtlCol="0">
            <a:spAutoFit/>
          </a:bodyPr>
          <a:lstStyle/>
          <a:p>
            <a:r>
              <a:rPr lang="en-US" sz="1350" dirty="0">
                <a:solidFill>
                  <a:schemeClr val="bg1"/>
                </a:solidFill>
              </a:rPr>
              <a:t>Music retrieval</a:t>
            </a:r>
          </a:p>
        </p:txBody>
      </p:sp>
      <p:sp>
        <p:nvSpPr>
          <p:cNvPr id="7" name="TextBox 6">
            <a:extLst>
              <a:ext uri="{FF2B5EF4-FFF2-40B4-BE49-F238E27FC236}">
                <a16:creationId xmlns:a16="http://schemas.microsoft.com/office/drawing/2014/main" id="{10268443-42A5-4442-B160-D8A1D35A1BEA}"/>
              </a:ext>
            </a:extLst>
          </p:cNvPr>
          <p:cNvSpPr txBox="1"/>
          <p:nvPr/>
        </p:nvSpPr>
        <p:spPr>
          <a:xfrm>
            <a:off x="7583365" y="2479431"/>
            <a:ext cx="1369862" cy="300082"/>
          </a:xfrm>
          <a:prstGeom prst="rect">
            <a:avLst/>
          </a:prstGeom>
          <a:noFill/>
        </p:spPr>
        <p:txBody>
          <a:bodyPr wrap="none" rtlCol="0">
            <a:spAutoFit/>
          </a:bodyPr>
          <a:lstStyle/>
          <a:p>
            <a:r>
              <a:rPr lang="en-US" sz="1350" dirty="0">
                <a:solidFill>
                  <a:schemeClr val="bg1"/>
                </a:solidFill>
              </a:rPr>
              <a:t>Customer Churn</a:t>
            </a:r>
          </a:p>
        </p:txBody>
      </p:sp>
      <p:cxnSp>
        <p:nvCxnSpPr>
          <p:cNvPr id="9" name="Straight Connector 8">
            <a:extLst>
              <a:ext uri="{FF2B5EF4-FFF2-40B4-BE49-F238E27FC236}">
                <a16:creationId xmlns:a16="http://schemas.microsoft.com/office/drawing/2014/main" id="{8D43F6CC-B424-AF4B-AA9A-D3533EAA5D51}"/>
              </a:ext>
            </a:extLst>
          </p:cNvPr>
          <p:cNvCxnSpPr>
            <a:cxnSpLocks/>
          </p:cNvCxnSpPr>
          <p:nvPr/>
        </p:nvCxnSpPr>
        <p:spPr>
          <a:xfrm flipV="1">
            <a:off x="2633351" y="1293258"/>
            <a:ext cx="6172945" cy="253403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C8F8763-86F2-0742-975F-189CA64EAABE}"/>
              </a:ext>
            </a:extLst>
          </p:cNvPr>
          <p:cNvSpPr txBox="1"/>
          <p:nvPr/>
        </p:nvSpPr>
        <p:spPr>
          <a:xfrm>
            <a:off x="2560793" y="994698"/>
            <a:ext cx="920445" cy="300082"/>
          </a:xfrm>
          <a:prstGeom prst="rect">
            <a:avLst/>
          </a:prstGeom>
          <a:noFill/>
        </p:spPr>
        <p:txBody>
          <a:bodyPr wrap="none" rtlCol="0">
            <a:spAutoFit/>
          </a:bodyPr>
          <a:lstStyle/>
          <a:p>
            <a:r>
              <a:rPr lang="en-US" sz="1350" dirty="0" err="1">
                <a:solidFill>
                  <a:schemeClr val="bg1"/>
                </a:solidFill>
              </a:rPr>
              <a:t>Sunspring</a:t>
            </a:r>
            <a:endParaRPr lang="en-US" sz="1350" dirty="0">
              <a:solidFill>
                <a:schemeClr val="bg1"/>
              </a:solidFill>
            </a:endParaRPr>
          </a:p>
        </p:txBody>
      </p:sp>
      <p:sp>
        <p:nvSpPr>
          <p:cNvPr id="15" name="TextBox 14">
            <a:extLst>
              <a:ext uri="{FF2B5EF4-FFF2-40B4-BE49-F238E27FC236}">
                <a16:creationId xmlns:a16="http://schemas.microsoft.com/office/drawing/2014/main" id="{A698ABC4-1A8F-B94A-B7D5-9E19280F65AD}"/>
              </a:ext>
            </a:extLst>
          </p:cNvPr>
          <p:cNvSpPr txBox="1"/>
          <p:nvPr/>
        </p:nvSpPr>
        <p:spPr>
          <a:xfrm>
            <a:off x="4939389" y="2916098"/>
            <a:ext cx="1875385" cy="300082"/>
          </a:xfrm>
          <a:prstGeom prst="rect">
            <a:avLst/>
          </a:prstGeom>
          <a:noFill/>
        </p:spPr>
        <p:txBody>
          <a:bodyPr wrap="none" rtlCol="0">
            <a:spAutoFit/>
          </a:bodyPr>
          <a:lstStyle/>
          <a:p>
            <a:r>
              <a:rPr lang="en-US" sz="1350" dirty="0">
                <a:solidFill>
                  <a:schemeClr val="bg1"/>
                </a:solidFill>
              </a:rPr>
              <a:t>Market Basket Analysis</a:t>
            </a:r>
          </a:p>
        </p:txBody>
      </p:sp>
    </p:spTree>
    <p:extLst>
      <p:ext uri="{BB962C8B-B14F-4D97-AF65-F5344CB8AC3E}">
        <p14:creationId xmlns:p14="http://schemas.microsoft.com/office/powerpoint/2010/main" val="2546093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9" y="445294"/>
            <a:ext cx="6858001" cy="622855"/>
          </a:xfrm>
        </p:spPr>
        <p:txBody>
          <a:bodyPr>
            <a:normAutofit fontScale="90000"/>
          </a:bodyPr>
          <a:lstStyle/>
          <a:p>
            <a:r>
              <a:rPr lang="en-US" sz="2400" dirty="0"/>
              <a:t>Deep Learning is structured to be effective in problem domains which have an inherently Hierarchical Composition</a:t>
            </a:r>
          </a:p>
        </p:txBody>
      </p:sp>
      <p:sp>
        <p:nvSpPr>
          <p:cNvPr id="3" name="Content Placeholder 2"/>
          <p:cNvSpPr>
            <a:spLocks noGrp="1"/>
          </p:cNvSpPr>
          <p:nvPr>
            <p:ph idx="1"/>
          </p:nvPr>
        </p:nvSpPr>
        <p:spPr>
          <a:xfrm>
            <a:off x="4144744" y="1352550"/>
            <a:ext cx="4976602" cy="3556913"/>
          </a:xfrm>
        </p:spPr>
        <p:txBody>
          <a:bodyPr/>
          <a:lstStyle/>
          <a:p>
            <a:endParaRPr lang="en-US" dirty="0"/>
          </a:p>
          <a:p>
            <a:r>
              <a:rPr lang="en-US" sz="1200" dirty="0"/>
              <a:t>VISION</a:t>
            </a:r>
          </a:p>
          <a:p>
            <a:pPr marL="217885" lvl="1"/>
            <a:r>
              <a:rPr lang="en-US" sz="1200" dirty="0"/>
              <a:t>pixels -&gt; edge -&gt; </a:t>
            </a:r>
            <a:r>
              <a:rPr lang="en-US" sz="1200" dirty="0" err="1"/>
              <a:t>texton</a:t>
            </a:r>
            <a:r>
              <a:rPr lang="en-US" sz="1200" dirty="0"/>
              <a:t> -&gt; motif -&gt; part -&gt; object</a:t>
            </a:r>
          </a:p>
          <a:p>
            <a:pPr indent="-36909"/>
            <a:r>
              <a:rPr lang="en-US" sz="1200" b="0" dirty="0"/>
              <a:t>e.g. self-driving cars, reading medical images</a:t>
            </a:r>
          </a:p>
          <a:p>
            <a:endParaRPr lang="en-US" sz="1200" dirty="0"/>
          </a:p>
          <a:p>
            <a:endParaRPr lang="en-US" sz="1200" dirty="0"/>
          </a:p>
          <a:p>
            <a:r>
              <a:rPr lang="en-US" sz="1200" dirty="0"/>
              <a:t>SPEECH</a:t>
            </a:r>
          </a:p>
          <a:p>
            <a:pPr marL="217885" lvl="1"/>
            <a:r>
              <a:rPr lang="en-US" sz="1200" dirty="0"/>
              <a:t>sample -&gt; spectral band -&gt; formant -&gt; motif -&gt; phone -&gt; word</a:t>
            </a:r>
          </a:p>
          <a:p>
            <a:pPr indent="-36909"/>
            <a:r>
              <a:rPr lang="en-US" sz="1200" b="0" dirty="0"/>
              <a:t>e.g. Alexa</a:t>
            </a:r>
          </a:p>
          <a:p>
            <a:endParaRPr lang="en-US" sz="1200" dirty="0"/>
          </a:p>
          <a:p>
            <a:r>
              <a:rPr lang="en-US" sz="1200" dirty="0"/>
              <a:t>NATURAL LANGUAGE PROCESSING</a:t>
            </a:r>
          </a:p>
          <a:p>
            <a:pPr marL="217885" lvl="1"/>
            <a:r>
              <a:rPr lang="en-US" sz="1200" dirty="0"/>
              <a:t>character -&gt; word -&gt; clause -&gt; sentence -&gt; story</a:t>
            </a:r>
          </a:p>
          <a:p>
            <a:pPr indent="-36909"/>
            <a:r>
              <a:rPr lang="en-US" sz="1200" b="0" dirty="0"/>
              <a:t>e.g. </a:t>
            </a:r>
            <a:r>
              <a:rPr lang="en-US" sz="1200" b="0" dirty="0" err="1"/>
              <a:t>DeepText</a:t>
            </a:r>
            <a:r>
              <a:rPr lang="en-US" sz="1200" b="0" dirty="0"/>
              <a:t>: Facebook's text understanding engine</a:t>
            </a:r>
          </a:p>
          <a:p>
            <a:pPr indent="-36909"/>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591" y="1734898"/>
            <a:ext cx="1238081" cy="9285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592" y="2942635"/>
            <a:ext cx="1242397" cy="5947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591" y="3816575"/>
            <a:ext cx="1238081" cy="874559"/>
          </a:xfrm>
          <a:prstGeom prst="rect">
            <a:avLst/>
          </a:prstGeom>
        </p:spPr>
      </p:pic>
    </p:spTree>
    <p:extLst>
      <p:ext uri="{BB962C8B-B14F-4D97-AF65-F5344CB8AC3E}">
        <p14:creationId xmlns:p14="http://schemas.microsoft.com/office/powerpoint/2010/main" val="18047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8781-BB55-DC44-99D2-23008520E36C}"/>
              </a:ext>
            </a:extLst>
          </p:cNvPr>
          <p:cNvSpPr>
            <a:spLocks noGrp="1"/>
          </p:cNvSpPr>
          <p:nvPr>
            <p:ph type="title"/>
          </p:nvPr>
        </p:nvSpPr>
        <p:spPr>
          <a:xfrm>
            <a:off x="2510978" y="49308"/>
            <a:ext cx="5791200" cy="708422"/>
          </a:xfrm>
        </p:spPr>
        <p:txBody>
          <a:bodyPr/>
          <a:lstStyle/>
          <a:p>
            <a:r>
              <a:rPr lang="en-US" dirty="0">
                <a:solidFill>
                  <a:schemeClr val="bg1"/>
                </a:solidFill>
              </a:rPr>
              <a:t>Modeling</a:t>
            </a:r>
          </a:p>
        </p:txBody>
      </p:sp>
      <p:sp>
        <p:nvSpPr>
          <p:cNvPr id="4" name="TextBox 1">
            <a:extLst>
              <a:ext uri="{FF2B5EF4-FFF2-40B4-BE49-F238E27FC236}">
                <a16:creationId xmlns:a16="http://schemas.microsoft.com/office/drawing/2014/main" id="{9A60488A-998A-BF4D-BC8A-DE2C7B50DCAA}"/>
              </a:ext>
            </a:extLst>
          </p:cNvPr>
          <p:cNvSpPr txBox="1"/>
          <p:nvPr/>
        </p:nvSpPr>
        <p:spPr>
          <a:xfrm>
            <a:off x="2209800" y="641940"/>
            <a:ext cx="8772207" cy="1015663"/>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US" sz="1200" dirty="0">
              <a:solidFill>
                <a:schemeClr val="bg1"/>
              </a:solidFill>
            </a:endParaRPr>
          </a:p>
          <a:p>
            <a:r>
              <a:rPr lang="en-US" sz="1600" dirty="0">
                <a:solidFill>
                  <a:schemeClr val="bg1"/>
                </a:solidFill>
              </a:rPr>
              <a:t>A </a:t>
            </a:r>
            <a:r>
              <a:rPr lang="en-US" sz="1600" b="1" dirty="0">
                <a:solidFill>
                  <a:schemeClr val="bg1"/>
                </a:solidFill>
              </a:rPr>
              <a:t>DBN</a:t>
            </a:r>
            <a:r>
              <a:rPr lang="en-US" sz="1600" dirty="0">
                <a:solidFill>
                  <a:schemeClr val="bg1"/>
                </a:solidFill>
              </a:rPr>
              <a:t> consist of </a:t>
            </a:r>
            <a:r>
              <a:rPr lang="en-US" sz="1600" u="sng" dirty="0">
                <a:solidFill>
                  <a:schemeClr val="bg1"/>
                </a:solidFill>
              </a:rPr>
              <a:t>multiple layers of unsupervised </a:t>
            </a:r>
          </a:p>
          <a:p>
            <a:r>
              <a:rPr lang="en-US" sz="1600" u="sng" dirty="0">
                <a:solidFill>
                  <a:schemeClr val="bg1"/>
                </a:solidFill>
              </a:rPr>
              <a:t>Restricted Boltzmann Machines (RBMs)</a:t>
            </a:r>
            <a:r>
              <a:rPr lang="en-US" sz="1600" dirty="0">
                <a:solidFill>
                  <a:schemeClr val="bg1"/>
                </a:solidFill>
              </a:rPr>
              <a:t> where the output of each RBM</a:t>
            </a:r>
          </a:p>
          <a:p>
            <a:r>
              <a:rPr lang="en-US" sz="1600" dirty="0">
                <a:solidFill>
                  <a:schemeClr val="bg1"/>
                </a:solidFill>
              </a:rPr>
              <a:t> is used as input to the next.</a:t>
            </a:r>
          </a:p>
        </p:txBody>
      </p:sp>
      <p:sp>
        <p:nvSpPr>
          <p:cNvPr id="5" name="TextBox 2">
            <a:extLst>
              <a:ext uri="{FF2B5EF4-FFF2-40B4-BE49-F238E27FC236}">
                <a16:creationId xmlns:a16="http://schemas.microsoft.com/office/drawing/2014/main" id="{65899E32-A79F-5546-B545-5656EA0AE9ED}"/>
              </a:ext>
            </a:extLst>
          </p:cNvPr>
          <p:cNvSpPr txBox="1"/>
          <p:nvPr/>
        </p:nvSpPr>
        <p:spPr>
          <a:xfrm>
            <a:off x="5037916" y="1994673"/>
            <a:ext cx="3305649" cy="923330"/>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err="1">
                <a:solidFill>
                  <a:schemeClr val="bg1"/>
                </a:solidFill>
              </a:rPr>
              <a:t>Textons</a:t>
            </a:r>
            <a:r>
              <a:rPr lang="en-US" dirty="0">
                <a:solidFill>
                  <a:schemeClr val="bg1"/>
                </a:solidFill>
              </a:rPr>
              <a:t> </a:t>
            </a:r>
          </a:p>
          <a:p>
            <a:r>
              <a:rPr lang="en-US" dirty="0">
                <a:solidFill>
                  <a:schemeClr val="bg1"/>
                </a:solidFill>
              </a:rPr>
              <a:t>(the basic elements in early </a:t>
            </a:r>
          </a:p>
          <a:p>
            <a:r>
              <a:rPr lang="en-US" dirty="0">
                <a:solidFill>
                  <a:schemeClr val="bg1"/>
                </a:solidFill>
              </a:rPr>
              <a:t>(pre-attentive) visual perception</a:t>
            </a:r>
          </a:p>
        </p:txBody>
      </p:sp>
      <p:pic>
        <p:nvPicPr>
          <p:cNvPr id="6" name="Picture 5">
            <a:extLst>
              <a:ext uri="{FF2B5EF4-FFF2-40B4-BE49-F238E27FC236}">
                <a16:creationId xmlns:a16="http://schemas.microsoft.com/office/drawing/2014/main" id="{E051ED3A-210A-554F-865A-B598496EF794}"/>
              </a:ext>
            </a:extLst>
          </p:cNvPr>
          <p:cNvPicPr>
            <a:picLocks noChangeAspect="1"/>
          </p:cNvPicPr>
          <p:nvPr/>
        </p:nvPicPr>
        <p:blipFill>
          <a:blip r:embed="rId2"/>
          <a:stretch>
            <a:fillRect/>
          </a:stretch>
        </p:blipFill>
        <p:spPr>
          <a:xfrm>
            <a:off x="2966520" y="1976981"/>
            <a:ext cx="1744230" cy="3000076"/>
          </a:xfrm>
          <a:prstGeom prst="rect">
            <a:avLst/>
          </a:prstGeom>
        </p:spPr>
      </p:pic>
      <p:sp>
        <p:nvSpPr>
          <p:cNvPr id="7" name="TextBox 4">
            <a:extLst>
              <a:ext uri="{FF2B5EF4-FFF2-40B4-BE49-F238E27FC236}">
                <a16:creationId xmlns:a16="http://schemas.microsoft.com/office/drawing/2014/main" id="{39556BF5-9857-0E42-B6AC-51A38EA4F2E5}"/>
              </a:ext>
            </a:extLst>
          </p:cNvPr>
          <p:cNvSpPr txBox="1"/>
          <p:nvPr/>
        </p:nvSpPr>
        <p:spPr>
          <a:xfrm>
            <a:off x="5037916" y="3310045"/>
            <a:ext cx="779381"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solidFill>
                  <a:schemeClr val="bg1"/>
                </a:solidFill>
              </a:rPr>
              <a:t>Edges</a:t>
            </a:r>
          </a:p>
        </p:txBody>
      </p:sp>
      <p:sp>
        <p:nvSpPr>
          <p:cNvPr id="8" name="TextBox 5">
            <a:extLst>
              <a:ext uri="{FF2B5EF4-FFF2-40B4-BE49-F238E27FC236}">
                <a16:creationId xmlns:a16="http://schemas.microsoft.com/office/drawing/2014/main" id="{868A39CE-7C05-F341-85FD-710B1B9A788E}"/>
              </a:ext>
            </a:extLst>
          </p:cNvPr>
          <p:cNvSpPr txBox="1"/>
          <p:nvPr/>
        </p:nvSpPr>
        <p:spPr>
          <a:xfrm>
            <a:off x="5037916" y="4287533"/>
            <a:ext cx="760529"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solidFill>
                  <a:schemeClr val="bg1"/>
                </a:solidFill>
              </a:rPr>
              <a:t>Pixels</a:t>
            </a:r>
          </a:p>
        </p:txBody>
      </p:sp>
    </p:spTree>
    <p:extLst>
      <p:ext uri="{BB962C8B-B14F-4D97-AF65-F5344CB8AC3E}">
        <p14:creationId xmlns:p14="http://schemas.microsoft.com/office/powerpoint/2010/main" val="2490153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23ADBD-A68E-B144-BCE1-EC15403B5D02}"/>
              </a:ext>
            </a:extLst>
          </p:cNvPr>
          <p:cNvPicPr>
            <a:picLocks noChangeAspect="1"/>
          </p:cNvPicPr>
          <p:nvPr/>
        </p:nvPicPr>
        <p:blipFill>
          <a:blip r:embed="rId2"/>
          <a:stretch>
            <a:fillRect/>
          </a:stretch>
        </p:blipFill>
        <p:spPr>
          <a:xfrm>
            <a:off x="3613439" y="133350"/>
            <a:ext cx="3974522" cy="4846979"/>
          </a:xfrm>
          <a:prstGeom prst="rect">
            <a:avLst/>
          </a:prstGeom>
        </p:spPr>
      </p:pic>
    </p:spTree>
    <p:extLst>
      <p:ext uri="{BB962C8B-B14F-4D97-AF65-F5344CB8AC3E}">
        <p14:creationId xmlns:p14="http://schemas.microsoft.com/office/powerpoint/2010/main" val="2928151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96BD-CAEF-4817-AEFA-333AAD62470F}"/>
              </a:ext>
            </a:extLst>
          </p:cNvPr>
          <p:cNvSpPr>
            <a:spLocks noGrp="1"/>
          </p:cNvSpPr>
          <p:nvPr>
            <p:ph type="title"/>
          </p:nvPr>
        </p:nvSpPr>
        <p:spPr>
          <a:xfrm>
            <a:off x="2209800" y="148806"/>
            <a:ext cx="7654716" cy="542948"/>
          </a:xfrm>
        </p:spPr>
        <p:txBody>
          <a:bodyPr/>
          <a:lstStyle/>
          <a:p>
            <a:r>
              <a:rPr lang="en-US" sz="2400" dirty="0"/>
              <a:t>Modeling: Restricted Boltzmann Machines (RBMs)</a:t>
            </a:r>
          </a:p>
        </p:txBody>
      </p:sp>
      <p:sp>
        <p:nvSpPr>
          <p:cNvPr id="4" name="TextBox 3">
            <a:extLst>
              <a:ext uri="{FF2B5EF4-FFF2-40B4-BE49-F238E27FC236}">
                <a16:creationId xmlns:a16="http://schemas.microsoft.com/office/drawing/2014/main" id="{8EFC10BA-9FF0-46E4-837E-E1D37410599E}"/>
              </a:ext>
            </a:extLst>
          </p:cNvPr>
          <p:cNvSpPr txBox="1"/>
          <p:nvPr/>
        </p:nvSpPr>
        <p:spPr>
          <a:xfrm>
            <a:off x="2211572" y="1200150"/>
            <a:ext cx="6455966" cy="461665"/>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chemeClr val="bg1"/>
                </a:solidFill>
              </a:rPr>
              <a:t>RBMs are shallow, two-layer neural nets that constitute the building blocks of deep-belief networks(DBN).</a:t>
            </a:r>
          </a:p>
        </p:txBody>
      </p:sp>
      <p:sp>
        <p:nvSpPr>
          <p:cNvPr id="7" name="TextBox 6">
            <a:extLst>
              <a:ext uri="{FF2B5EF4-FFF2-40B4-BE49-F238E27FC236}">
                <a16:creationId xmlns:a16="http://schemas.microsoft.com/office/drawing/2014/main" id="{B3FF19CC-6132-408F-A1EA-3F3991783F34}"/>
              </a:ext>
            </a:extLst>
          </p:cNvPr>
          <p:cNvSpPr txBox="1"/>
          <p:nvPr/>
        </p:nvSpPr>
        <p:spPr>
          <a:xfrm>
            <a:off x="2211572" y="1723881"/>
            <a:ext cx="5029596" cy="2769989"/>
          </a:xfrm>
          <a:prstGeom prst="rect">
            <a:avLst/>
          </a:prstGeom>
          <a:noFill/>
        </p:spPr>
        <p:txBody>
          <a:bodyPr wrap="square" rtlCol="0">
            <a:spAutoFit/>
          </a:bodyPr>
          <a:lstStyle/>
          <a:p>
            <a:r>
              <a:rPr lang="en-US" sz="1200" b="1" dirty="0">
                <a:solidFill>
                  <a:schemeClr val="bg1"/>
                </a:solidFill>
              </a:rPr>
              <a:t>Key features of RBMs:</a:t>
            </a:r>
          </a:p>
          <a:p>
            <a:pPr marL="214313" indent="-214313">
              <a:buFont typeface="Arial" panose="020B0604020202020204" pitchFamily="34" charset="0"/>
              <a:buChar char="•"/>
            </a:pPr>
            <a:r>
              <a:rPr lang="en-US" sz="1050" dirty="0">
                <a:solidFill>
                  <a:schemeClr val="bg1"/>
                </a:solidFill>
              </a:rPr>
              <a:t>In the </a:t>
            </a:r>
            <a:r>
              <a:rPr lang="en-US" sz="1050" b="1" dirty="0">
                <a:solidFill>
                  <a:schemeClr val="bg1"/>
                </a:solidFill>
              </a:rPr>
              <a:t>forward pass</a:t>
            </a:r>
            <a:r>
              <a:rPr lang="en-US" sz="1050" dirty="0">
                <a:solidFill>
                  <a:schemeClr val="bg1"/>
                </a:solidFill>
              </a:rPr>
              <a:t>, an RBM takes the inputs and translates them into a set of numbers that encode the inputs</a:t>
            </a:r>
          </a:p>
          <a:p>
            <a:pPr marL="214313" indent="-214313">
              <a:buFont typeface="Arial" panose="020B0604020202020204" pitchFamily="34" charset="0"/>
              <a:buChar char="•"/>
            </a:pPr>
            <a:endParaRPr lang="en-US" sz="1050" dirty="0">
              <a:solidFill>
                <a:schemeClr val="bg1"/>
              </a:solidFill>
            </a:endParaRPr>
          </a:p>
          <a:p>
            <a:pPr marL="214313" indent="-214313">
              <a:buFont typeface="Arial" panose="020B0604020202020204" pitchFamily="34" charset="0"/>
              <a:buChar char="•"/>
            </a:pPr>
            <a:r>
              <a:rPr lang="en-US" sz="1050" dirty="0">
                <a:solidFill>
                  <a:schemeClr val="bg1"/>
                </a:solidFill>
              </a:rPr>
              <a:t>In the </a:t>
            </a:r>
            <a:r>
              <a:rPr lang="en-US" sz="1050" b="1" dirty="0">
                <a:solidFill>
                  <a:schemeClr val="bg1"/>
                </a:solidFill>
              </a:rPr>
              <a:t>backward pass</a:t>
            </a:r>
            <a:r>
              <a:rPr lang="en-US" sz="1050" dirty="0">
                <a:solidFill>
                  <a:schemeClr val="bg1"/>
                </a:solidFill>
              </a:rPr>
              <a:t>, it takes this set of numbers and translates them back to form the re-constructed inputs. The reconstruction is compared against the original input to determine the quality of the result.</a:t>
            </a:r>
          </a:p>
          <a:p>
            <a:pPr marL="214313" indent="-214313">
              <a:buFont typeface="Arial" panose="020B0604020202020204" pitchFamily="34" charset="0"/>
              <a:buChar char="•"/>
            </a:pPr>
            <a:endParaRPr lang="en-US" sz="1050" dirty="0">
              <a:solidFill>
                <a:schemeClr val="bg1"/>
              </a:solidFill>
            </a:endParaRPr>
          </a:p>
          <a:p>
            <a:pPr marL="214313" indent="-214313">
              <a:buFont typeface="Arial" panose="020B0604020202020204" pitchFamily="34" charset="0"/>
              <a:buChar char="•"/>
            </a:pPr>
            <a:r>
              <a:rPr lang="en-US" sz="1050" dirty="0">
                <a:solidFill>
                  <a:schemeClr val="bg1"/>
                </a:solidFill>
              </a:rPr>
              <a:t>These forward/backward passes are repeated over and over through the training process</a:t>
            </a:r>
          </a:p>
          <a:p>
            <a:pPr marL="214313" indent="-214313">
              <a:buFont typeface="Arial" panose="020B0604020202020204" pitchFamily="34" charset="0"/>
              <a:buChar char="•"/>
            </a:pPr>
            <a:endParaRPr lang="en-US" sz="1050" dirty="0">
              <a:solidFill>
                <a:schemeClr val="bg1"/>
              </a:solidFill>
            </a:endParaRPr>
          </a:p>
          <a:p>
            <a:pPr marL="214313" indent="-214313">
              <a:buFont typeface="Arial" panose="020B0604020202020204" pitchFamily="34" charset="0"/>
              <a:buChar char="•"/>
            </a:pPr>
            <a:r>
              <a:rPr lang="en-US" sz="1050" dirty="0">
                <a:solidFill>
                  <a:schemeClr val="bg1"/>
                </a:solidFill>
              </a:rPr>
              <a:t>In both steps, the weights and biases allow the RBM to decipher the interrelationships among the input features, and help the RBM decide which input features are the most important when detecting patterns.</a:t>
            </a:r>
          </a:p>
          <a:p>
            <a:endParaRPr lang="en-US" sz="1200" dirty="0">
              <a:solidFill>
                <a:schemeClr val="bg1"/>
              </a:solidFill>
            </a:endParaRPr>
          </a:p>
          <a:p>
            <a:endParaRPr lang="en-US" sz="1350" dirty="0">
              <a:solidFill>
                <a:schemeClr val="bg1"/>
              </a:solidFill>
            </a:endParaRPr>
          </a:p>
        </p:txBody>
      </p:sp>
      <p:pic>
        <p:nvPicPr>
          <p:cNvPr id="11" name="Picture 10">
            <a:extLst>
              <a:ext uri="{FF2B5EF4-FFF2-40B4-BE49-F238E27FC236}">
                <a16:creationId xmlns:a16="http://schemas.microsoft.com/office/drawing/2014/main" id="{B693CC9E-4EFB-49DD-AE56-D0C3C07188EA}"/>
              </a:ext>
            </a:extLst>
          </p:cNvPr>
          <p:cNvPicPr>
            <a:picLocks noChangeAspect="1"/>
          </p:cNvPicPr>
          <p:nvPr/>
        </p:nvPicPr>
        <p:blipFill>
          <a:blip r:embed="rId3"/>
          <a:stretch>
            <a:fillRect/>
          </a:stretch>
        </p:blipFill>
        <p:spPr>
          <a:xfrm>
            <a:off x="7436523" y="1925193"/>
            <a:ext cx="1231015" cy="2069729"/>
          </a:xfrm>
          <a:prstGeom prst="rect">
            <a:avLst/>
          </a:prstGeom>
        </p:spPr>
      </p:pic>
      <p:cxnSp>
        <p:nvCxnSpPr>
          <p:cNvPr id="15" name="Straight Arrow Connector 14">
            <a:extLst>
              <a:ext uri="{FF2B5EF4-FFF2-40B4-BE49-F238E27FC236}">
                <a16:creationId xmlns:a16="http://schemas.microsoft.com/office/drawing/2014/main" id="{E236B653-9EF3-4407-8F63-7A6F9BF5BE7A}"/>
              </a:ext>
            </a:extLst>
          </p:cNvPr>
          <p:cNvCxnSpPr/>
          <p:nvPr/>
        </p:nvCxnSpPr>
        <p:spPr>
          <a:xfrm>
            <a:off x="7849274" y="2722549"/>
            <a:ext cx="444500" cy="1333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38F5040-51EC-4359-84EB-13DF30BFD8D6}"/>
              </a:ext>
            </a:extLst>
          </p:cNvPr>
          <p:cNvCxnSpPr>
            <a:cxnSpLocks/>
          </p:cNvCxnSpPr>
          <p:nvPr/>
        </p:nvCxnSpPr>
        <p:spPr>
          <a:xfrm>
            <a:off x="7849274" y="2722550"/>
            <a:ext cx="444500" cy="5080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780D53D-113F-4048-80B0-9A489595D2FD}"/>
              </a:ext>
            </a:extLst>
          </p:cNvPr>
          <p:cNvCxnSpPr>
            <a:cxnSpLocks/>
          </p:cNvCxnSpPr>
          <p:nvPr/>
        </p:nvCxnSpPr>
        <p:spPr>
          <a:xfrm>
            <a:off x="7849273" y="2722550"/>
            <a:ext cx="425007" cy="8641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56AF539-61BA-40F8-B4C1-DCD6CC5B8DDB}"/>
              </a:ext>
            </a:extLst>
          </p:cNvPr>
          <p:cNvCxnSpPr>
            <a:cxnSpLocks/>
          </p:cNvCxnSpPr>
          <p:nvPr/>
        </p:nvCxnSpPr>
        <p:spPr>
          <a:xfrm flipV="1">
            <a:off x="7849273" y="2855899"/>
            <a:ext cx="425007" cy="1821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E3623CB-1272-4BC2-B8C8-FB51D300C364}"/>
              </a:ext>
            </a:extLst>
          </p:cNvPr>
          <p:cNvCxnSpPr>
            <a:cxnSpLocks/>
          </p:cNvCxnSpPr>
          <p:nvPr/>
        </p:nvCxnSpPr>
        <p:spPr>
          <a:xfrm>
            <a:off x="8060448" y="3363182"/>
            <a:ext cx="452918" cy="22106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08CF402-EBC8-461A-832A-5E29A1BCCF26}"/>
              </a:ext>
            </a:extLst>
          </p:cNvPr>
          <p:cNvCxnSpPr>
            <a:cxnSpLocks/>
          </p:cNvCxnSpPr>
          <p:nvPr/>
        </p:nvCxnSpPr>
        <p:spPr>
          <a:xfrm>
            <a:off x="7829779" y="3069024"/>
            <a:ext cx="458603" cy="5417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8502987-AB07-4C03-A52E-3386EA777ECB}"/>
              </a:ext>
            </a:extLst>
          </p:cNvPr>
          <p:cNvCxnSpPr>
            <a:cxnSpLocks/>
          </p:cNvCxnSpPr>
          <p:nvPr/>
        </p:nvCxnSpPr>
        <p:spPr>
          <a:xfrm flipV="1">
            <a:off x="7836830" y="2869085"/>
            <a:ext cx="434385" cy="52904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992E934-5CC5-4E4D-A68C-94E996926E47}"/>
              </a:ext>
            </a:extLst>
          </p:cNvPr>
          <p:cNvCxnSpPr>
            <a:cxnSpLocks/>
          </p:cNvCxnSpPr>
          <p:nvPr/>
        </p:nvCxnSpPr>
        <p:spPr>
          <a:xfrm flipV="1">
            <a:off x="7849273" y="3265423"/>
            <a:ext cx="427334" cy="13410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41D8C82-FD8A-4474-8484-E85DE97C8248}"/>
              </a:ext>
            </a:extLst>
          </p:cNvPr>
          <p:cNvCxnSpPr>
            <a:cxnSpLocks/>
          </p:cNvCxnSpPr>
          <p:nvPr/>
        </p:nvCxnSpPr>
        <p:spPr>
          <a:xfrm>
            <a:off x="7824388" y="3412711"/>
            <a:ext cx="463994" cy="22417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30D630E-6474-4303-B4C3-B601F253EC5E}"/>
              </a:ext>
            </a:extLst>
          </p:cNvPr>
          <p:cNvCxnSpPr>
            <a:cxnSpLocks/>
          </p:cNvCxnSpPr>
          <p:nvPr/>
        </p:nvCxnSpPr>
        <p:spPr>
          <a:xfrm flipV="1">
            <a:off x="7824390" y="2920212"/>
            <a:ext cx="452218" cy="79985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57FF75DC-D235-4C7E-92C1-C7981EF29050}"/>
              </a:ext>
            </a:extLst>
          </p:cNvPr>
          <p:cNvCxnSpPr>
            <a:cxnSpLocks/>
          </p:cNvCxnSpPr>
          <p:nvPr/>
        </p:nvCxnSpPr>
        <p:spPr>
          <a:xfrm flipV="1">
            <a:off x="7833989" y="3287111"/>
            <a:ext cx="448709" cy="4434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CC86EDA-2E49-4D07-8BD8-8798D74BF8E0}"/>
              </a:ext>
            </a:extLst>
          </p:cNvPr>
          <p:cNvCxnSpPr>
            <a:cxnSpLocks/>
          </p:cNvCxnSpPr>
          <p:nvPr/>
        </p:nvCxnSpPr>
        <p:spPr>
          <a:xfrm flipV="1">
            <a:off x="7822080" y="3656545"/>
            <a:ext cx="466303" cy="1043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334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C895-02FD-46A9-A5A4-DF5BB4171545}"/>
              </a:ext>
            </a:extLst>
          </p:cNvPr>
          <p:cNvSpPr>
            <a:spLocks noGrp="1"/>
          </p:cNvSpPr>
          <p:nvPr>
            <p:ph type="title"/>
          </p:nvPr>
        </p:nvSpPr>
        <p:spPr/>
        <p:txBody>
          <a:bodyPr>
            <a:normAutofit fontScale="90000"/>
          </a:bodyPr>
          <a:lstStyle/>
          <a:p>
            <a:br>
              <a:rPr lang="en-US" dirty="0"/>
            </a:br>
            <a:r>
              <a:rPr lang="en-US" dirty="0"/>
              <a:t> Deep Belief Network (DBN)</a:t>
            </a:r>
          </a:p>
        </p:txBody>
      </p:sp>
      <p:pic>
        <p:nvPicPr>
          <p:cNvPr id="4" name="Picture 3">
            <a:extLst>
              <a:ext uri="{FF2B5EF4-FFF2-40B4-BE49-F238E27FC236}">
                <a16:creationId xmlns:a16="http://schemas.microsoft.com/office/drawing/2014/main" id="{577FBD0A-FDF2-47C2-ADDC-A6FB19EBEF76}"/>
              </a:ext>
            </a:extLst>
          </p:cNvPr>
          <p:cNvPicPr>
            <a:picLocks noChangeAspect="1"/>
          </p:cNvPicPr>
          <p:nvPr/>
        </p:nvPicPr>
        <p:blipFill>
          <a:blip r:embed="rId3"/>
          <a:stretch>
            <a:fillRect/>
          </a:stretch>
        </p:blipFill>
        <p:spPr>
          <a:xfrm>
            <a:off x="7329376" y="1581150"/>
            <a:ext cx="1696682" cy="2918294"/>
          </a:xfrm>
          <a:prstGeom prst="rect">
            <a:avLst/>
          </a:prstGeom>
        </p:spPr>
      </p:pic>
      <p:sp>
        <p:nvSpPr>
          <p:cNvPr id="5" name="TextBox 4">
            <a:extLst>
              <a:ext uri="{FF2B5EF4-FFF2-40B4-BE49-F238E27FC236}">
                <a16:creationId xmlns:a16="http://schemas.microsoft.com/office/drawing/2014/main" id="{EAEB2478-A220-4922-9D76-DD2CA6EF1216}"/>
              </a:ext>
            </a:extLst>
          </p:cNvPr>
          <p:cNvSpPr txBox="1"/>
          <p:nvPr/>
        </p:nvSpPr>
        <p:spPr>
          <a:xfrm>
            <a:off x="2286000" y="1581150"/>
            <a:ext cx="4978724" cy="2585323"/>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chemeClr val="bg1"/>
                </a:solidFill>
              </a:rPr>
              <a:t>A deep belief network can be viewed as a </a:t>
            </a:r>
            <a:r>
              <a:rPr lang="en-US" sz="1350" u="sng" dirty="0">
                <a:solidFill>
                  <a:schemeClr val="bg1"/>
                </a:solidFill>
              </a:rPr>
              <a:t>stack of RBMs</a:t>
            </a:r>
            <a:r>
              <a:rPr lang="en-US" sz="1350" dirty="0">
                <a:solidFill>
                  <a:schemeClr val="bg1"/>
                </a:solidFill>
              </a:rPr>
              <a:t>, where the hidden layer of one RBM is the visible layer of the one "above" it</a:t>
            </a:r>
          </a:p>
          <a:p>
            <a:pPr marL="214313" indent="-214313">
              <a:buFont typeface="Arial" panose="020B0604020202020204" pitchFamily="34" charset="0"/>
              <a:buChar char="•"/>
            </a:pPr>
            <a:endParaRPr lang="en-US" sz="1350" dirty="0">
              <a:solidFill>
                <a:schemeClr val="bg1"/>
              </a:solidFill>
            </a:endParaRPr>
          </a:p>
          <a:p>
            <a:pPr marL="214313" indent="-214313">
              <a:buFont typeface="Arial" panose="020B0604020202020204" pitchFamily="34" charset="0"/>
              <a:buChar char="•"/>
            </a:pPr>
            <a:r>
              <a:rPr lang="en-US" sz="1350" dirty="0">
                <a:solidFill>
                  <a:schemeClr val="bg1"/>
                </a:solidFill>
              </a:rPr>
              <a:t>After this initial training, the RBMs have created a model that can detect inherent patterns in the data. But we still don’t know exactly what the patterns are called. </a:t>
            </a:r>
          </a:p>
          <a:p>
            <a:pPr marL="214313" indent="-214313">
              <a:buFont typeface="Arial" panose="020B0604020202020204" pitchFamily="34" charset="0"/>
              <a:buChar char="•"/>
            </a:pPr>
            <a:endParaRPr lang="en-US" sz="1350" dirty="0">
              <a:solidFill>
                <a:schemeClr val="bg1"/>
              </a:solidFill>
            </a:endParaRPr>
          </a:p>
          <a:p>
            <a:pPr marL="214313" indent="-214313">
              <a:buFont typeface="Arial" panose="020B0604020202020204" pitchFamily="34" charset="0"/>
              <a:buChar char="•"/>
            </a:pPr>
            <a:r>
              <a:rPr lang="en-US" sz="1350" dirty="0">
                <a:solidFill>
                  <a:schemeClr val="bg1"/>
                </a:solidFill>
              </a:rPr>
              <a:t>To finish training, we introduce labels to the patterns and fine-tune the net with supervised learning.</a:t>
            </a:r>
          </a:p>
          <a:p>
            <a:endParaRPr lang="en-US" sz="1350" dirty="0">
              <a:solidFill>
                <a:schemeClr val="bg1"/>
              </a:solidFill>
            </a:endParaRPr>
          </a:p>
          <a:p>
            <a:pPr marL="214313" indent="-214313">
              <a:buFont typeface="Arial" panose="020B0604020202020204" pitchFamily="34" charset="0"/>
              <a:buChar char="•"/>
            </a:pPr>
            <a:r>
              <a:rPr lang="en-US" sz="1350" dirty="0">
                <a:solidFill>
                  <a:schemeClr val="bg1"/>
                </a:solidFill>
              </a:rPr>
              <a:t>A stack of RBMs will outperform a single unit</a:t>
            </a:r>
          </a:p>
        </p:txBody>
      </p:sp>
    </p:spTree>
    <p:extLst>
      <p:ext uri="{BB962C8B-B14F-4D97-AF65-F5344CB8AC3E}">
        <p14:creationId xmlns:p14="http://schemas.microsoft.com/office/powerpoint/2010/main" val="2485746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C895-02FD-46A9-A5A4-DF5BB4171545}"/>
              </a:ext>
            </a:extLst>
          </p:cNvPr>
          <p:cNvSpPr>
            <a:spLocks noGrp="1"/>
          </p:cNvSpPr>
          <p:nvPr>
            <p:ph type="title"/>
          </p:nvPr>
        </p:nvSpPr>
        <p:spPr/>
        <p:txBody>
          <a:bodyPr>
            <a:normAutofit fontScale="90000"/>
          </a:bodyPr>
          <a:lstStyle/>
          <a:p>
            <a:br>
              <a:rPr lang="en-US" dirty="0"/>
            </a:br>
            <a:r>
              <a:rPr lang="en-US" dirty="0"/>
              <a:t> 	Use Cases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706591"/>
            <a:ext cx="2223345" cy="17922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60" y="1643092"/>
            <a:ext cx="1880024" cy="1887682"/>
          </a:xfrm>
          <a:prstGeom prst="rect">
            <a:avLst/>
          </a:prstGeom>
        </p:spPr>
      </p:pic>
      <p:sp>
        <p:nvSpPr>
          <p:cNvPr id="7" name="TextBox 6"/>
          <p:cNvSpPr txBox="1"/>
          <p:nvPr/>
        </p:nvSpPr>
        <p:spPr>
          <a:xfrm>
            <a:off x="2336411" y="3686153"/>
            <a:ext cx="2496740" cy="300082"/>
          </a:xfrm>
          <a:prstGeom prst="rect">
            <a:avLst/>
          </a:prstGeom>
          <a:noFill/>
        </p:spPr>
        <p:txBody>
          <a:bodyPr wrap="square" rtlCol="0">
            <a:spAutoFit/>
          </a:bodyPr>
          <a:lstStyle/>
          <a:p>
            <a:r>
              <a:rPr lang="en-US" sz="1350" dirty="0">
                <a:solidFill>
                  <a:schemeClr val="bg1"/>
                </a:solidFill>
              </a:rPr>
              <a:t>Restore Colors to B/W Photos</a:t>
            </a:r>
          </a:p>
        </p:txBody>
      </p:sp>
      <p:sp>
        <p:nvSpPr>
          <p:cNvPr id="8" name="TextBox 7"/>
          <p:cNvSpPr txBox="1"/>
          <p:nvPr/>
        </p:nvSpPr>
        <p:spPr>
          <a:xfrm>
            <a:off x="4724400" y="3718134"/>
            <a:ext cx="2496740" cy="300082"/>
          </a:xfrm>
          <a:prstGeom prst="rect">
            <a:avLst/>
          </a:prstGeom>
          <a:noFill/>
        </p:spPr>
        <p:txBody>
          <a:bodyPr wrap="square" rtlCol="0">
            <a:spAutoFit/>
          </a:bodyPr>
          <a:lstStyle/>
          <a:p>
            <a:r>
              <a:rPr lang="en-US" sz="1350">
                <a:solidFill>
                  <a:schemeClr val="bg1"/>
                </a:solidFill>
              </a:rPr>
              <a:t>Pixel Restoration: CSI Style</a:t>
            </a:r>
            <a:endParaRPr lang="en-US" sz="1350" dirty="0">
              <a:solidFill>
                <a:schemeClr val="bg1"/>
              </a:solidFill>
            </a:endParaRPr>
          </a:p>
        </p:txBody>
      </p:sp>
      <p:sp>
        <p:nvSpPr>
          <p:cNvPr id="9" name="TextBox 8"/>
          <p:cNvSpPr txBox="1"/>
          <p:nvPr/>
        </p:nvSpPr>
        <p:spPr>
          <a:xfrm>
            <a:off x="7084220" y="3718134"/>
            <a:ext cx="1754980" cy="300082"/>
          </a:xfrm>
          <a:prstGeom prst="rect">
            <a:avLst/>
          </a:prstGeom>
          <a:noFill/>
        </p:spPr>
        <p:txBody>
          <a:bodyPr wrap="square" rtlCol="0">
            <a:spAutoFit/>
          </a:bodyPr>
          <a:lstStyle/>
          <a:p>
            <a:r>
              <a:rPr lang="en-US" sz="1350" dirty="0">
                <a:solidFill>
                  <a:schemeClr val="bg1"/>
                </a:solidFill>
              </a:rPr>
              <a:t>Self Driving Cars</a:t>
            </a: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6894" t="466" r="2950" b="-466"/>
          <a:stretch/>
        </p:blipFill>
        <p:spPr>
          <a:xfrm>
            <a:off x="7010400" y="1628472"/>
            <a:ext cx="2037353" cy="1841050"/>
          </a:xfrm>
          <a:prstGeom prst="rect">
            <a:avLst/>
          </a:prstGeom>
        </p:spPr>
      </p:pic>
    </p:spTree>
    <p:extLst>
      <p:ext uri="{BB962C8B-B14F-4D97-AF65-F5344CB8AC3E}">
        <p14:creationId xmlns:p14="http://schemas.microsoft.com/office/powerpoint/2010/main" val="7552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C5F4-26CE-5A49-92FE-A687B369E4BE}"/>
              </a:ext>
            </a:extLst>
          </p:cNvPr>
          <p:cNvSpPr>
            <a:spLocks noGrp="1"/>
          </p:cNvSpPr>
          <p:nvPr>
            <p:ph type="ctrTitle"/>
          </p:nvPr>
        </p:nvSpPr>
        <p:spPr/>
        <p:txBody>
          <a:bodyPr/>
          <a:lstStyle/>
          <a:p>
            <a:r>
              <a:rPr lang="en-US" dirty="0"/>
              <a:t>Hands On Lab</a:t>
            </a:r>
          </a:p>
        </p:txBody>
      </p:sp>
      <p:sp>
        <p:nvSpPr>
          <p:cNvPr id="3" name="Subtitle 2">
            <a:extLst>
              <a:ext uri="{FF2B5EF4-FFF2-40B4-BE49-F238E27FC236}">
                <a16:creationId xmlns:a16="http://schemas.microsoft.com/office/drawing/2014/main" id="{A5C6CFC2-DD34-2A4D-910A-8A1A569C20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1091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45"/>
          <p:cNvSpPr>
            <a:spLocks noGrp="1"/>
          </p:cNvSpPr>
          <p:nvPr>
            <p:ph type="body" sz="quarter" idx="15"/>
          </p:nvPr>
        </p:nvSpPr>
        <p:spPr/>
        <p:txBody>
          <a:bodyPr>
            <a:normAutofit/>
          </a:bodyPr>
          <a:lstStyle/>
          <a:p>
            <a:pPr lvl="0"/>
            <a:r>
              <a:rPr lang="en-US" dirty="0"/>
              <a:t>Deep Belief Networks</a:t>
            </a:r>
          </a:p>
          <a:p>
            <a:endParaRPr lang="en-US" dirty="0"/>
          </a:p>
        </p:txBody>
      </p:sp>
      <p:sp>
        <p:nvSpPr>
          <p:cNvPr id="41" name="Text Placeholder 40"/>
          <p:cNvSpPr>
            <a:spLocks noGrp="1"/>
          </p:cNvSpPr>
          <p:nvPr>
            <p:ph type="body" sz="quarter" idx="16"/>
          </p:nvPr>
        </p:nvSpPr>
        <p:spPr/>
        <p:txBody>
          <a:bodyPr>
            <a:normAutofit/>
          </a:bodyPr>
          <a:lstStyle/>
          <a:p>
            <a:pPr lvl="0"/>
            <a:r>
              <a:rPr lang="en-US" dirty="0"/>
              <a:t>Deep Learning Theory</a:t>
            </a:r>
          </a:p>
          <a:p>
            <a:endParaRPr lang="en-US" dirty="0"/>
          </a:p>
        </p:txBody>
      </p:sp>
      <p:sp>
        <p:nvSpPr>
          <p:cNvPr id="42" name="Text Placeholder 41"/>
          <p:cNvSpPr>
            <a:spLocks noGrp="1"/>
          </p:cNvSpPr>
          <p:nvPr>
            <p:ph type="body" sz="quarter" idx="17"/>
          </p:nvPr>
        </p:nvSpPr>
        <p:spPr/>
        <p:txBody>
          <a:bodyPr>
            <a:normAutofit/>
          </a:bodyPr>
          <a:lstStyle/>
          <a:p>
            <a:pPr lvl="0"/>
            <a:r>
              <a:rPr lang="en-US" dirty="0"/>
              <a:t>Why Deep Learning</a:t>
            </a:r>
          </a:p>
          <a:p>
            <a:endParaRPr lang="en-US" dirty="0"/>
          </a:p>
        </p:txBody>
      </p:sp>
      <p:sp>
        <p:nvSpPr>
          <p:cNvPr id="43" name="Text Placeholder 42"/>
          <p:cNvSpPr>
            <a:spLocks noGrp="1"/>
          </p:cNvSpPr>
          <p:nvPr>
            <p:ph type="body" sz="quarter" idx="18"/>
          </p:nvPr>
        </p:nvSpPr>
        <p:spPr/>
        <p:txBody>
          <a:bodyPr>
            <a:normAutofit/>
          </a:bodyPr>
          <a:lstStyle/>
          <a:p>
            <a:pPr lvl="0"/>
            <a:r>
              <a:rPr lang="en-US" dirty="0"/>
              <a:t>Hands-On Labs</a:t>
            </a:r>
          </a:p>
          <a:p>
            <a:endParaRPr lang="en-US" dirty="0"/>
          </a:p>
        </p:txBody>
      </p:sp>
      <p:sp>
        <p:nvSpPr>
          <p:cNvPr id="8" name="Text Placeholder 7"/>
          <p:cNvSpPr>
            <a:spLocks noGrp="1"/>
          </p:cNvSpPr>
          <p:nvPr>
            <p:ph type="body" sz="quarter" idx="13"/>
          </p:nvPr>
        </p:nvSpPr>
        <p:spPr/>
        <p:txBody>
          <a:bodyPr>
            <a:normAutofit fontScale="85000" lnSpcReduction="20000"/>
          </a:bodyPr>
          <a:lstStyle/>
          <a:p>
            <a:endParaRPr lang="en-US" dirty="0"/>
          </a:p>
        </p:txBody>
      </p:sp>
      <p:sp>
        <p:nvSpPr>
          <p:cNvPr id="7" name="Title 6"/>
          <p:cNvSpPr>
            <a:spLocks noGrp="1"/>
          </p:cNvSpPr>
          <p:nvPr>
            <p:ph type="title"/>
          </p:nvPr>
        </p:nvSpPr>
        <p:spPr/>
        <p:txBody>
          <a:bodyPr/>
          <a:lstStyle/>
          <a:p>
            <a:r>
              <a:rPr lang="en-US" dirty="0"/>
              <a:t>Agenda</a:t>
            </a:r>
          </a:p>
        </p:txBody>
      </p:sp>
      <p:grpSp>
        <p:nvGrpSpPr>
          <p:cNvPr id="14" name="Group 13"/>
          <p:cNvGrpSpPr/>
          <p:nvPr/>
        </p:nvGrpSpPr>
        <p:grpSpPr>
          <a:xfrm>
            <a:off x="1903750" y="1257300"/>
            <a:ext cx="1296650" cy="457200"/>
            <a:chOff x="4648200" y="2286000"/>
            <a:chExt cx="1296650" cy="609600"/>
          </a:xfrm>
        </p:grpSpPr>
        <p:sp>
          <p:nvSpPr>
            <p:cNvPr id="15" name="Pentagon 14"/>
            <p:cNvSpPr/>
            <p:nvPr/>
          </p:nvSpPr>
          <p:spPr>
            <a:xfrm>
              <a:off x="4648200" y="2286000"/>
              <a:ext cx="914400" cy="609600"/>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1</a:t>
              </a:r>
            </a:p>
          </p:txBody>
        </p:sp>
        <p:sp>
          <p:nvSpPr>
            <p:cNvPr id="16" name="Chevron 15"/>
            <p:cNvSpPr/>
            <p:nvPr/>
          </p:nvSpPr>
          <p:spPr>
            <a:xfrm>
              <a:off x="5563850" y="2408420"/>
              <a:ext cx="381000" cy="334780"/>
            </a:xfrm>
            <a:prstGeom prst="ellipse">
              <a:avLst/>
            </a:prstGeom>
            <a:solidFill>
              <a:schemeClr val="accent5">
                <a:lumMod val="20000"/>
                <a:lumOff val="8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056150" y="1943100"/>
            <a:ext cx="1296650" cy="457200"/>
            <a:chOff x="4648200" y="2286000"/>
            <a:chExt cx="1296650" cy="609600"/>
          </a:xfrm>
        </p:grpSpPr>
        <p:sp>
          <p:nvSpPr>
            <p:cNvPr id="18" name="Rounded Rectangle 13"/>
            <p:cNvSpPr/>
            <p:nvPr/>
          </p:nvSpPr>
          <p:spPr>
            <a:xfrm>
              <a:off x="4648200" y="2286000"/>
              <a:ext cx="914400" cy="609600"/>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2</a:t>
              </a:r>
            </a:p>
          </p:txBody>
        </p:sp>
        <p:sp>
          <p:nvSpPr>
            <p:cNvPr id="19" name="Right Arrow 14"/>
            <p:cNvSpPr/>
            <p:nvPr/>
          </p:nvSpPr>
          <p:spPr>
            <a:xfrm>
              <a:off x="5563850" y="2408420"/>
              <a:ext cx="381000" cy="338328"/>
            </a:xfrm>
            <a:prstGeom prst="ellipse">
              <a:avLst/>
            </a:prstGeom>
            <a:solidFill>
              <a:schemeClr val="accent5">
                <a:lumMod val="40000"/>
                <a:lumOff val="6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20" name="Group 19"/>
          <p:cNvGrpSpPr/>
          <p:nvPr/>
        </p:nvGrpSpPr>
        <p:grpSpPr>
          <a:xfrm>
            <a:off x="2208550" y="2628900"/>
            <a:ext cx="1296650" cy="457200"/>
            <a:chOff x="4648200" y="2286000"/>
            <a:chExt cx="1296650" cy="609600"/>
          </a:xfrm>
        </p:grpSpPr>
        <p:sp>
          <p:nvSpPr>
            <p:cNvPr id="21" name="Rounded Rectangle 16"/>
            <p:cNvSpPr/>
            <p:nvPr/>
          </p:nvSpPr>
          <p:spPr>
            <a:xfrm>
              <a:off x="4648200" y="2286000"/>
              <a:ext cx="914400" cy="609600"/>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3</a:t>
              </a:r>
            </a:p>
          </p:txBody>
        </p:sp>
        <p:sp>
          <p:nvSpPr>
            <p:cNvPr id="22" name="Right Arrow 17"/>
            <p:cNvSpPr/>
            <p:nvPr/>
          </p:nvSpPr>
          <p:spPr>
            <a:xfrm>
              <a:off x="5563850" y="2438400"/>
              <a:ext cx="381000" cy="338328"/>
            </a:xfrm>
            <a:prstGeom prst="ellipse">
              <a:avLst/>
            </a:prstGeom>
            <a:solidFill>
              <a:schemeClr val="accent5">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360950" y="3314700"/>
            <a:ext cx="1296650" cy="457200"/>
            <a:chOff x="4648200" y="2286000"/>
            <a:chExt cx="1296650" cy="609600"/>
          </a:xfrm>
        </p:grpSpPr>
        <p:sp>
          <p:nvSpPr>
            <p:cNvPr id="24" name="Pentagon 23"/>
            <p:cNvSpPr/>
            <p:nvPr/>
          </p:nvSpPr>
          <p:spPr>
            <a:xfrm>
              <a:off x="4648200" y="2286000"/>
              <a:ext cx="914400" cy="609600"/>
            </a:xfrm>
            <a:prstGeom prst="ellipse">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4</a:t>
              </a:r>
            </a:p>
          </p:txBody>
        </p:sp>
        <p:sp>
          <p:nvSpPr>
            <p:cNvPr id="25" name="Chevron 24"/>
            <p:cNvSpPr/>
            <p:nvPr/>
          </p:nvSpPr>
          <p:spPr>
            <a:xfrm>
              <a:off x="5563850" y="2438400"/>
              <a:ext cx="381000" cy="334780"/>
            </a:xfrm>
            <a:prstGeom prst="ellipse">
              <a:avLst/>
            </a:prstGeom>
            <a:solidFill>
              <a:schemeClr val="accent5">
                <a:lumMod val="75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Tree>
    <p:extLst>
      <p:ext uri="{BB962C8B-B14F-4D97-AF65-F5344CB8AC3E}">
        <p14:creationId xmlns:p14="http://schemas.microsoft.com/office/powerpoint/2010/main" val="400669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a:xfrm rot="16200000">
            <a:off x="2682722" y="-1276499"/>
            <a:ext cx="5269373"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514600" y="-32193"/>
            <a:ext cx="7272670" cy="708422"/>
          </a:xfrm>
        </p:spPr>
        <p:txBody>
          <a:bodyPr/>
          <a:lstStyle/>
          <a:p>
            <a:r>
              <a:rPr lang="en-US" dirty="0">
                <a:solidFill>
                  <a:schemeClr val="accent1">
                    <a:lumMod val="20000"/>
                    <a:lumOff val="80000"/>
                  </a:schemeClr>
                </a:solidFill>
              </a:rPr>
              <a:t>Introductions</a:t>
            </a:r>
          </a:p>
        </p:txBody>
      </p:sp>
      <p:sp>
        <p:nvSpPr>
          <p:cNvPr id="7" name="Rectangle 10"/>
          <p:cNvSpPr/>
          <p:nvPr/>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383A21D-186A-824F-90FC-9F7F4A8D3508}"/>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6ED3491B-64AC-E040-B39F-A162991C1DE3}"/>
              </a:ext>
            </a:extLst>
          </p:cNvPr>
          <p:cNvPicPr>
            <a:picLocks noGrp="1" noChangeAspect="1"/>
          </p:cNvPicPr>
          <p:nvPr/>
        </p:nvPicPr>
        <p:blipFill>
          <a:blip r:embed="rId2">
            <a:extLst>
              <a:ext uri="{28A0092B-C50C-407E-A947-70E740481C1C}">
                <a14:useLocalDpi xmlns:a14="http://schemas.microsoft.com/office/drawing/2010/main" val="0"/>
              </a:ext>
            </a:extLst>
          </a:blip>
          <a:srcRect l="7036" r="7036"/>
          <a:stretch>
            <a:fillRect/>
          </a:stretch>
        </p:blipFill>
        <p:spPr>
          <a:xfrm>
            <a:off x="3318345" y="1539442"/>
            <a:ext cx="1325562" cy="1654175"/>
          </a:xfrm>
          <a:prstGeom prst="rect">
            <a:avLst/>
          </a:prstGeom>
        </p:spPr>
      </p:pic>
      <p:pic>
        <p:nvPicPr>
          <p:cNvPr id="9" name="Picture 8">
            <a:extLst>
              <a:ext uri="{FF2B5EF4-FFF2-40B4-BE49-F238E27FC236}">
                <a16:creationId xmlns:a16="http://schemas.microsoft.com/office/drawing/2014/main" id="{AB880697-4E89-C841-BC7B-F7D7CD2AACAD}"/>
              </a:ext>
            </a:extLst>
          </p:cNvPr>
          <p:cNvPicPr>
            <a:picLocks noGrp="1" noChangeAspect="1"/>
          </p:cNvPicPr>
          <p:nvPr/>
        </p:nvPicPr>
        <p:blipFill>
          <a:blip r:embed="rId3">
            <a:extLst>
              <a:ext uri="{28A0092B-C50C-407E-A947-70E740481C1C}">
                <a14:useLocalDpi xmlns:a14="http://schemas.microsoft.com/office/drawing/2010/main" val="0"/>
              </a:ext>
            </a:extLst>
          </a:blip>
          <a:srcRect l="14409" r="14409"/>
          <a:stretch>
            <a:fillRect/>
          </a:stretch>
        </p:blipFill>
        <p:spPr>
          <a:xfrm>
            <a:off x="5488153" y="1539442"/>
            <a:ext cx="1325563" cy="1654175"/>
          </a:xfrm>
          <a:prstGeom prst="rect">
            <a:avLst/>
          </a:prstGeom>
        </p:spPr>
      </p:pic>
      <p:pic>
        <p:nvPicPr>
          <p:cNvPr id="10" name="Picture 9" descr="elated image">
            <a:extLst>
              <a:ext uri="{FF2B5EF4-FFF2-40B4-BE49-F238E27FC236}">
                <a16:creationId xmlns:a16="http://schemas.microsoft.com/office/drawing/2014/main" id="{448E0F9E-73E5-F046-948A-7165A4805E0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l="10989" r="10989"/>
          <a:stretch>
            <a:fillRect/>
          </a:stretch>
        </p:blipFill>
        <p:spPr bwMode="auto">
          <a:xfrm>
            <a:off x="7620000" y="1544637"/>
            <a:ext cx="1332587" cy="16541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84F1724-396B-844B-8345-D42F6065ADC7}"/>
              </a:ext>
            </a:extLst>
          </p:cNvPr>
          <p:cNvSpPr txBox="1"/>
          <p:nvPr/>
        </p:nvSpPr>
        <p:spPr>
          <a:xfrm>
            <a:off x="2895600" y="3193617"/>
            <a:ext cx="2133600" cy="584775"/>
          </a:xfrm>
          <a:prstGeom prst="rect">
            <a:avLst/>
          </a:prstGeom>
          <a:noFill/>
        </p:spPr>
        <p:txBody>
          <a:bodyPr wrap="square" rtlCol="0">
            <a:spAutoFit/>
          </a:bodyPr>
          <a:lstStyle/>
          <a:p>
            <a:pPr algn="ctr"/>
            <a:r>
              <a:rPr lang="en-US" sz="1600" dirty="0">
                <a:solidFill>
                  <a:schemeClr val="bg1"/>
                </a:solidFill>
              </a:rPr>
              <a:t>Erica Reuter</a:t>
            </a:r>
          </a:p>
          <a:p>
            <a:pPr algn="ctr"/>
            <a:r>
              <a:rPr lang="en-US" sz="1600" dirty="0">
                <a:solidFill>
                  <a:schemeClr val="bg1"/>
                </a:solidFill>
              </a:rPr>
              <a:t>Technical Evangelist</a:t>
            </a:r>
          </a:p>
        </p:txBody>
      </p:sp>
      <p:sp>
        <p:nvSpPr>
          <p:cNvPr id="19" name="TextBox 18">
            <a:extLst>
              <a:ext uri="{FF2B5EF4-FFF2-40B4-BE49-F238E27FC236}">
                <a16:creationId xmlns:a16="http://schemas.microsoft.com/office/drawing/2014/main" id="{B6B16B2A-6D9E-0644-AA81-BAB058D8FDE0}"/>
              </a:ext>
            </a:extLst>
          </p:cNvPr>
          <p:cNvSpPr txBox="1"/>
          <p:nvPr/>
        </p:nvSpPr>
        <p:spPr>
          <a:xfrm>
            <a:off x="5082505" y="3193617"/>
            <a:ext cx="2133600" cy="584775"/>
          </a:xfrm>
          <a:prstGeom prst="rect">
            <a:avLst/>
          </a:prstGeom>
          <a:noFill/>
        </p:spPr>
        <p:txBody>
          <a:bodyPr wrap="square" rtlCol="0">
            <a:spAutoFit/>
          </a:bodyPr>
          <a:lstStyle/>
          <a:p>
            <a:pPr algn="ctr"/>
            <a:r>
              <a:rPr lang="en-US" sz="1600" dirty="0">
                <a:solidFill>
                  <a:schemeClr val="bg1"/>
                </a:solidFill>
              </a:rPr>
              <a:t>Erika </a:t>
            </a:r>
            <a:r>
              <a:rPr lang="en-US" sz="1600" dirty="0" err="1">
                <a:solidFill>
                  <a:schemeClr val="bg1"/>
                </a:solidFill>
              </a:rPr>
              <a:t>Bratschun</a:t>
            </a:r>
            <a:endParaRPr lang="en-US" sz="1600" dirty="0">
              <a:solidFill>
                <a:schemeClr val="bg1"/>
              </a:solidFill>
            </a:endParaRPr>
          </a:p>
          <a:p>
            <a:pPr algn="ctr"/>
            <a:r>
              <a:rPr lang="en-US" sz="1600" dirty="0">
                <a:solidFill>
                  <a:schemeClr val="bg1"/>
                </a:solidFill>
              </a:rPr>
              <a:t>Technical Evangelist</a:t>
            </a:r>
          </a:p>
        </p:txBody>
      </p:sp>
      <p:sp>
        <p:nvSpPr>
          <p:cNvPr id="20" name="TextBox 19">
            <a:extLst>
              <a:ext uri="{FF2B5EF4-FFF2-40B4-BE49-F238E27FC236}">
                <a16:creationId xmlns:a16="http://schemas.microsoft.com/office/drawing/2014/main" id="{BB20B125-4680-464B-9DFE-F1F125532A11}"/>
              </a:ext>
            </a:extLst>
          </p:cNvPr>
          <p:cNvSpPr txBox="1"/>
          <p:nvPr/>
        </p:nvSpPr>
        <p:spPr>
          <a:xfrm>
            <a:off x="7511401" y="3193617"/>
            <a:ext cx="1549783" cy="830997"/>
          </a:xfrm>
          <a:prstGeom prst="rect">
            <a:avLst/>
          </a:prstGeom>
          <a:noFill/>
        </p:spPr>
        <p:txBody>
          <a:bodyPr wrap="none" rtlCol="0">
            <a:spAutoFit/>
          </a:bodyPr>
          <a:lstStyle/>
          <a:p>
            <a:pPr algn="ctr"/>
            <a:r>
              <a:rPr lang="en-US" sz="1600" dirty="0">
                <a:solidFill>
                  <a:schemeClr val="bg1"/>
                </a:solidFill>
              </a:rPr>
              <a:t>YOU</a:t>
            </a:r>
          </a:p>
          <a:p>
            <a:pPr algn="ctr"/>
            <a:r>
              <a:rPr lang="en-US" sz="1600" dirty="0">
                <a:solidFill>
                  <a:schemeClr val="bg1"/>
                </a:solidFill>
              </a:rPr>
              <a:t>Title</a:t>
            </a:r>
          </a:p>
          <a:p>
            <a:pPr algn="ctr"/>
            <a:r>
              <a:rPr lang="en-US" sz="1600" dirty="0">
                <a:solidFill>
                  <a:schemeClr val="bg1"/>
                </a:solidFill>
              </a:rPr>
              <a:t>Interest in Topic</a:t>
            </a:r>
          </a:p>
        </p:txBody>
      </p:sp>
    </p:spTree>
    <p:extLst>
      <p:ext uri="{BB962C8B-B14F-4D97-AF65-F5344CB8AC3E}">
        <p14:creationId xmlns:p14="http://schemas.microsoft.com/office/powerpoint/2010/main" val="346841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9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4B7C-5A22-E548-AE39-183BA997F5F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AF7D5740-E0DA-4D4D-A129-D3C40EA511FE}"/>
              </a:ext>
            </a:extLst>
          </p:cNvPr>
          <p:cNvSpPr>
            <a:spLocks noGrp="1"/>
          </p:cNvSpPr>
          <p:nvPr>
            <p:ph idx="1"/>
          </p:nvPr>
        </p:nvSpPr>
        <p:spPr/>
        <p:txBody>
          <a:bodyPr>
            <a:normAutofit/>
          </a:bodyPr>
          <a:lstStyle/>
          <a:p>
            <a:r>
              <a:rPr lang="en-US" sz="2000" dirty="0"/>
              <a:t>Upon completion of this module, you should be able to:</a:t>
            </a:r>
          </a:p>
        </p:txBody>
      </p:sp>
      <p:sp>
        <p:nvSpPr>
          <p:cNvPr id="4" name="Text Placeholder 1">
            <a:extLst>
              <a:ext uri="{FF2B5EF4-FFF2-40B4-BE49-F238E27FC236}">
                <a16:creationId xmlns:a16="http://schemas.microsoft.com/office/drawing/2014/main" id="{3D743DCF-0C76-6F4F-A56B-686A2BBC3FF8}"/>
              </a:ext>
            </a:extLst>
          </p:cNvPr>
          <p:cNvSpPr txBox="1">
            <a:spLocks/>
          </p:cNvSpPr>
          <p:nvPr/>
        </p:nvSpPr>
        <p:spPr>
          <a:xfrm>
            <a:off x="2819400" y="681236"/>
            <a:ext cx="9733401" cy="357505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bg1"/>
                </a:solidFill>
              </a:rPr>
              <a:t>Understand the Theory of Deep Learning</a:t>
            </a:r>
          </a:p>
          <a:p>
            <a:pPr>
              <a:defRPr/>
            </a:pPr>
            <a:endParaRPr lang="en-US" dirty="0">
              <a:solidFill>
                <a:schemeClr val="bg1"/>
              </a:solidFill>
            </a:endParaRPr>
          </a:p>
          <a:p>
            <a:pPr>
              <a:defRPr/>
            </a:pPr>
            <a:r>
              <a:rPr lang="en-US" dirty="0">
                <a:solidFill>
                  <a:schemeClr val="bg1"/>
                </a:solidFill>
              </a:rPr>
              <a:t>Differentiate Deep Learning from Machine Learning, and know when best to use each</a:t>
            </a:r>
          </a:p>
          <a:p>
            <a:pPr>
              <a:defRPr/>
            </a:pPr>
            <a:endParaRPr lang="en-US" dirty="0">
              <a:solidFill>
                <a:schemeClr val="bg1"/>
              </a:solidFill>
            </a:endParaRPr>
          </a:p>
          <a:p>
            <a:pPr>
              <a:defRPr/>
            </a:pPr>
            <a:r>
              <a:rPr lang="en-US" dirty="0">
                <a:solidFill>
                  <a:schemeClr val="bg1"/>
                </a:solidFill>
              </a:rPr>
              <a:t>Successfully build Image classifiers in both a coding and non-coding environment</a:t>
            </a:r>
          </a:p>
          <a:p>
            <a:pPr>
              <a:defRPr/>
            </a:pPr>
            <a:endParaRPr lang="en-US" dirty="0">
              <a:solidFill>
                <a:schemeClr val="bg1"/>
              </a:solidFill>
            </a:endParaRPr>
          </a:p>
          <a:p>
            <a:pPr>
              <a:defRPr/>
            </a:pPr>
            <a:endParaRPr lang="en-US" dirty="0">
              <a:solidFill>
                <a:schemeClr val="bg1"/>
              </a:solidFill>
            </a:endParaRPr>
          </a:p>
          <a:p>
            <a:pPr>
              <a:defRPr/>
            </a:pPr>
            <a:endParaRPr lang="en-US" dirty="0"/>
          </a:p>
        </p:txBody>
      </p:sp>
    </p:spTree>
    <p:extLst>
      <p:ext uri="{BB962C8B-B14F-4D97-AF65-F5344CB8AC3E}">
        <p14:creationId xmlns:p14="http://schemas.microsoft.com/office/powerpoint/2010/main" val="3000937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A8D5-5E0F-2C4C-9B74-D5BE4C244BA4}"/>
              </a:ext>
            </a:extLst>
          </p:cNvPr>
          <p:cNvSpPr>
            <a:spLocks noGrp="1"/>
          </p:cNvSpPr>
          <p:nvPr>
            <p:ph type="title"/>
          </p:nvPr>
        </p:nvSpPr>
        <p:spPr/>
        <p:txBody>
          <a:bodyPr/>
          <a:lstStyle/>
          <a:p>
            <a:r>
              <a:rPr lang="en-US" dirty="0"/>
              <a:t>Deep Learning Introduction</a:t>
            </a:r>
          </a:p>
        </p:txBody>
      </p:sp>
      <p:sp>
        <p:nvSpPr>
          <p:cNvPr id="4" name="Text Placeholder 3">
            <a:extLst>
              <a:ext uri="{FF2B5EF4-FFF2-40B4-BE49-F238E27FC236}">
                <a16:creationId xmlns:a16="http://schemas.microsoft.com/office/drawing/2014/main" id="{369E9227-8682-9C4C-899D-B0FE23FF19A3}"/>
              </a:ext>
            </a:extLst>
          </p:cNvPr>
          <p:cNvSpPr>
            <a:spLocks noGrp="1"/>
          </p:cNvSpPr>
          <p:nvPr>
            <p:ph type="body" sz="half" idx="2"/>
          </p:nvPr>
        </p:nvSpPr>
        <p:spPr/>
        <p:txBody>
          <a:bodyPr/>
          <a:lstStyle/>
          <a:p>
            <a:r>
              <a:rPr lang="en-US" dirty="0"/>
              <a:t>Deep Learning is inspired by the human brain, it attempts to mimic the activity in layers of neurons in the human brain where thinking occurs. </a:t>
            </a:r>
          </a:p>
          <a:p>
            <a:endParaRPr lang="en-US" dirty="0"/>
          </a:p>
        </p:txBody>
      </p:sp>
      <p:pic>
        <p:nvPicPr>
          <p:cNvPr id="10" name="Picture 9">
            <a:extLst>
              <a:ext uri="{FF2B5EF4-FFF2-40B4-BE49-F238E27FC236}">
                <a16:creationId xmlns:a16="http://schemas.microsoft.com/office/drawing/2014/main" id="{5FF5B8B5-1A70-8746-AD58-138986842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850" y="108613"/>
            <a:ext cx="4940300" cy="4267200"/>
          </a:xfrm>
          <a:prstGeom prst="rect">
            <a:avLst/>
          </a:prstGeom>
        </p:spPr>
      </p:pic>
    </p:spTree>
    <p:extLst>
      <p:ext uri="{BB962C8B-B14F-4D97-AF65-F5344CB8AC3E}">
        <p14:creationId xmlns:p14="http://schemas.microsoft.com/office/powerpoint/2010/main" val="1186962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272E-B200-434B-BDE8-AB3E3B1A67FE}"/>
              </a:ext>
            </a:extLst>
          </p:cNvPr>
          <p:cNvSpPr>
            <a:spLocks noGrp="1"/>
          </p:cNvSpPr>
          <p:nvPr>
            <p:ph type="title"/>
          </p:nvPr>
        </p:nvSpPr>
        <p:spPr/>
        <p:txBody>
          <a:bodyPr/>
          <a:lstStyle/>
          <a:p>
            <a:r>
              <a:rPr lang="en-US" dirty="0"/>
              <a:t>Deep Learning Introduction</a:t>
            </a:r>
          </a:p>
        </p:txBody>
      </p:sp>
      <p:sp>
        <p:nvSpPr>
          <p:cNvPr id="3" name="Content Placeholder 2">
            <a:extLst>
              <a:ext uri="{FF2B5EF4-FFF2-40B4-BE49-F238E27FC236}">
                <a16:creationId xmlns:a16="http://schemas.microsoft.com/office/drawing/2014/main" id="{2D741AC8-A806-054A-B1A2-DE305DC1BDE7}"/>
              </a:ext>
            </a:extLst>
          </p:cNvPr>
          <p:cNvSpPr>
            <a:spLocks noGrp="1"/>
          </p:cNvSpPr>
          <p:nvPr>
            <p:ph idx="1"/>
          </p:nvPr>
        </p:nvSpPr>
        <p:spPr/>
        <p:txBody>
          <a:bodyPr/>
          <a:lstStyle/>
          <a:p>
            <a:r>
              <a:rPr lang="en-US" dirty="0"/>
              <a:t>Deep Learning in Action</a:t>
            </a:r>
          </a:p>
        </p:txBody>
      </p:sp>
      <p:sp>
        <p:nvSpPr>
          <p:cNvPr id="4" name="TextBox 3">
            <a:extLst>
              <a:ext uri="{FF2B5EF4-FFF2-40B4-BE49-F238E27FC236}">
                <a16:creationId xmlns:a16="http://schemas.microsoft.com/office/drawing/2014/main" id="{25BAE8D1-B488-FB4D-A3D3-8422BAAB25BA}"/>
              </a:ext>
            </a:extLst>
          </p:cNvPr>
          <p:cNvSpPr txBox="1"/>
          <p:nvPr/>
        </p:nvSpPr>
        <p:spPr>
          <a:xfrm>
            <a:off x="5486400" y="4629150"/>
            <a:ext cx="3525389" cy="646331"/>
          </a:xfrm>
          <a:prstGeom prst="rect">
            <a:avLst/>
          </a:prstGeom>
          <a:noFill/>
        </p:spPr>
        <p:txBody>
          <a:bodyPr wrap="none" rtlCol="0">
            <a:spAutoFit/>
          </a:bodyPr>
          <a:lstStyle/>
          <a:p>
            <a:pPr marL="285750" indent="-285750">
              <a:buFont typeface="Arial" panose="020B0604020202020204" pitchFamily="34" charset="0"/>
              <a:buChar char="•"/>
            </a:pPr>
            <a:r>
              <a:rPr lang="en-US" dirty="0">
                <a:hlinkClick r:id="rId2"/>
              </a:rPr>
              <a:t>https://www.clarifai.com/demo</a:t>
            </a: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ABB3861-F8C5-7147-B186-DA4DB1DEC9C4}"/>
              </a:ext>
            </a:extLst>
          </p:cNvPr>
          <p:cNvPicPr>
            <a:picLocks noChangeAspect="1"/>
          </p:cNvPicPr>
          <p:nvPr/>
        </p:nvPicPr>
        <p:blipFill>
          <a:blip r:embed="rId3"/>
          <a:stretch>
            <a:fillRect/>
          </a:stretch>
        </p:blipFill>
        <p:spPr>
          <a:xfrm>
            <a:off x="4124557" y="1531144"/>
            <a:ext cx="2981676" cy="2908236"/>
          </a:xfrm>
          <a:prstGeom prst="rect">
            <a:avLst/>
          </a:prstGeom>
        </p:spPr>
      </p:pic>
    </p:spTree>
    <p:extLst>
      <p:ext uri="{BB962C8B-B14F-4D97-AF65-F5344CB8AC3E}">
        <p14:creationId xmlns:p14="http://schemas.microsoft.com/office/powerpoint/2010/main" val="1365329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766E-3443-CF4C-94C9-5674B932E387}"/>
              </a:ext>
            </a:extLst>
          </p:cNvPr>
          <p:cNvSpPr>
            <a:spLocks noGrp="1"/>
          </p:cNvSpPr>
          <p:nvPr>
            <p:ph type="title"/>
          </p:nvPr>
        </p:nvSpPr>
        <p:spPr/>
        <p:txBody>
          <a:bodyPr/>
          <a:lstStyle/>
          <a:p>
            <a:r>
              <a:rPr lang="en-US" dirty="0"/>
              <a:t>Deep Learning is…</a:t>
            </a:r>
          </a:p>
        </p:txBody>
      </p:sp>
      <p:sp>
        <p:nvSpPr>
          <p:cNvPr id="4" name="TextBox 1">
            <a:extLst>
              <a:ext uri="{FF2B5EF4-FFF2-40B4-BE49-F238E27FC236}">
                <a16:creationId xmlns:a16="http://schemas.microsoft.com/office/drawing/2014/main" id="{35C1870C-FC7C-6449-BDC1-06EF86C4E938}"/>
              </a:ext>
            </a:extLst>
          </p:cNvPr>
          <p:cNvSpPr txBox="1"/>
          <p:nvPr/>
        </p:nvSpPr>
        <p:spPr>
          <a:xfrm>
            <a:off x="2645391" y="1428750"/>
            <a:ext cx="877973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457200" indent="-457200">
              <a:buFont typeface="Arial" panose="020B0604020202020204" pitchFamily="34" charset="0"/>
              <a:buChar char="•"/>
            </a:pPr>
            <a:r>
              <a:rPr lang="en-US" sz="1600" dirty="0">
                <a:solidFill>
                  <a:schemeClr val="bg1"/>
                </a:solidFill>
              </a:rPr>
              <a:t>a collection of statistical machine learning techniques</a:t>
            </a:r>
          </a:p>
          <a:p>
            <a:endParaRPr lang="en-US" sz="1600" dirty="0">
              <a:solidFill>
                <a:schemeClr val="bg1"/>
              </a:solidFill>
            </a:endParaRPr>
          </a:p>
        </p:txBody>
      </p:sp>
      <p:sp>
        <p:nvSpPr>
          <p:cNvPr id="5" name="TextBox 2">
            <a:extLst>
              <a:ext uri="{FF2B5EF4-FFF2-40B4-BE49-F238E27FC236}">
                <a16:creationId xmlns:a16="http://schemas.microsoft.com/office/drawing/2014/main" id="{633078E0-5FE8-D94F-8BE2-8CEB93857DCA}"/>
              </a:ext>
            </a:extLst>
          </p:cNvPr>
          <p:cNvSpPr txBox="1"/>
          <p:nvPr/>
        </p:nvSpPr>
        <p:spPr>
          <a:xfrm>
            <a:off x="4038669" y="2547387"/>
            <a:ext cx="5993176"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285750" indent="-285750">
              <a:buFont typeface="Arial" panose="020B0604020202020204" pitchFamily="34" charset="0"/>
              <a:buChar char="•"/>
            </a:pPr>
            <a:r>
              <a:rPr lang="en-US" sz="1600" dirty="0">
                <a:solidFill>
                  <a:schemeClr val="bg1"/>
                </a:solidFill>
              </a:rPr>
              <a:t>used to learn feature hierarchies</a:t>
            </a:r>
          </a:p>
          <a:p>
            <a:endParaRPr lang="en-US" sz="1600" dirty="0">
              <a:solidFill>
                <a:schemeClr val="bg1"/>
              </a:solidFill>
            </a:endParaRPr>
          </a:p>
        </p:txBody>
      </p:sp>
      <p:sp>
        <p:nvSpPr>
          <p:cNvPr id="6" name="TextBox 3">
            <a:extLst>
              <a:ext uri="{FF2B5EF4-FFF2-40B4-BE49-F238E27FC236}">
                <a16:creationId xmlns:a16="http://schemas.microsoft.com/office/drawing/2014/main" id="{0478C2B5-CB92-7046-8593-742B292709CE}"/>
              </a:ext>
            </a:extLst>
          </p:cNvPr>
          <p:cNvSpPr txBox="1"/>
          <p:nvPr/>
        </p:nvSpPr>
        <p:spPr>
          <a:xfrm>
            <a:off x="5441131" y="3666024"/>
            <a:ext cx="598399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Font typeface="Arial" panose="020B0604020202020204" pitchFamily="34" charset="0"/>
              <a:buChar char="•"/>
            </a:pPr>
            <a:r>
              <a:rPr lang="en-US" sz="1600" dirty="0">
                <a:solidFill>
                  <a:schemeClr val="bg1"/>
                </a:solidFill>
              </a:rPr>
              <a:t>based on artificial neural networks</a:t>
            </a:r>
          </a:p>
          <a:p>
            <a:endParaRPr lang="en-US" sz="1600" dirty="0">
              <a:solidFill>
                <a:schemeClr val="bg1"/>
              </a:solidFill>
            </a:endParaRPr>
          </a:p>
        </p:txBody>
      </p:sp>
    </p:spTree>
    <p:extLst>
      <p:ext uri="{BB962C8B-B14F-4D97-AF65-F5344CB8AC3E}">
        <p14:creationId xmlns:p14="http://schemas.microsoft.com/office/powerpoint/2010/main" val="3512981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sp>
        <p:nvSpPr>
          <p:cNvPr id="3" name="Content Placeholder 2">
            <a:extLst>
              <a:ext uri="{FF2B5EF4-FFF2-40B4-BE49-F238E27FC236}">
                <a16:creationId xmlns:a16="http://schemas.microsoft.com/office/drawing/2014/main" id="{2DA5CD4E-7D5A-E54F-A5CB-C49C2E710DE7}"/>
              </a:ext>
            </a:extLst>
          </p:cNvPr>
          <p:cNvSpPr>
            <a:spLocks noGrp="1"/>
          </p:cNvSpPr>
          <p:nvPr>
            <p:ph idx="1"/>
          </p:nvPr>
        </p:nvSpPr>
        <p:spPr/>
        <p:txBody>
          <a:bodyPr/>
          <a:lstStyle/>
          <a:p>
            <a:r>
              <a:rPr lang="en-US" dirty="0"/>
              <a:t>Activation of a neuron</a:t>
            </a:r>
          </a:p>
        </p:txBody>
      </p:sp>
      <p:sp>
        <p:nvSpPr>
          <p:cNvPr id="4" name="TextBox 3">
            <a:extLst>
              <a:ext uri="{FF2B5EF4-FFF2-40B4-BE49-F238E27FC236}">
                <a16:creationId xmlns:a16="http://schemas.microsoft.com/office/drawing/2014/main" id="{BC428D91-4BD5-6246-B529-C7B4915738E8}"/>
              </a:ext>
            </a:extLst>
          </p:cNvPr>
          <p:cNvSpPr txBox="1"/>
          <p:nvPr/>
        </p:nvSpPr>
        <p:spPr>
          <a:xfrm>
            <a:off x="2638567" y="2875850"/>
            <a:ext cx="6079067" cy="2123658"/>
          </a:xfrm>
          <a:prstGeom prst="rect">
            <a:avLst/>
          </a:prstGeom>
          <a:noFill/>
        </p:spPr>
        <p:txBody>
          <a:bodyPr wrap="square" rtlCol="0">
            <a:spAutoFit/>
          </a:bodyPr>
          <a:lstStyle/>
          <a:p>
            <a:r>
              <a:rPr lang="en-US" sz="1200" b="1" dirty="0">
                <a:solidFill>
                  <a:schemeClr val="bg1"/>
                </a:solidFill>
              </a:rPr>
              <a:t>w</a:t>
            </a:r>
            <a:r>
              <a:rPr lang="en-US" sz="1200" b="1" baseline="-25000" dirty="0">
                <a:solidFill>
                  <a:schemeClr val="bg1"/>
                </a:solidFill>
              </a:rPr>
              <a:t>i</a:t>
            </a:r>
            <a:r>
              <a:rPr lang="en-US" sz="1200" dirty="0">
                <a:solidFill>
                  <a:schemeClr val="bg1"/>
                </a:solidFill>
              </a:rPr>
              <a:t> - weights, w1,w2,…, real numbers expressing the importance of the respective inputs to the output</a:t>
            </a:r>
          </a:p>
          <a:p>
            <a:r>
              <a:rPr lang="en-US" sz="1200" b="1" dirty="0">
                <a:solidFill>
                  <a:schemeClr val="bg1"/>
                </a:solidFill>
              </a:rPr>
              <a:t>b</a:t>
            </a:r>
            <a:r>
              <a:rPr lang="en-US" sz="1200" dirty="0">
                <a:solidFill>
                  <a:schemeClr val="bg1"/>
                </a:solidFill>
              </a:rPr>
              <a:t> – bias, a measure of how easy it is to get the neuron to fire</a:t>
            </a:r>
          </a:p>
          <a:p>
            <a:endParaRPr lang="en-US" sz="1200" dirty="0">
              <a:solidFill>
                <a:schemeClr val="bg1"/>
              </a:solidFill>
            </a:endParaRPr>
          </a:p>
          <a:p>
            <a:r>
              <a:rPr lang="en-US" sz="1200" dirty="0">
                <a:solidFill>
                  <a:schemeClr val="bg1"/>
                </a:solidFill>
              </a:rPr>
              <a:t>The output from the neuron is a real number between 0 and 1</a:t>
            </a:r>
          </a:p>
          <a:p>
            <a:endParaRPr lang="en-US" sz="1200" dirty="0">
              <a:solidFill>
                <a:schemeClr val="bg1"/>
              </a:solidFill>
            </a:endParaRPr>
          </a:p>
          <a:p>
            <a:r>
              <a:rPr lang="en-US" sz="1200" dirty="0">
                <a:solidFill>
                  <a:schemeClr val="bg1"/>
                </a:solidFill>
              </a:rPr>
              <a:t>The </a:t>
            </a:r>
            <a:r>
              <a:rPr lang="en-US" sz="1200" u="sng" dirty="0">
                <a:solidFill>
                  <a:schemeClr val="bg1"/>
                </a:solidFill>
              </a:rPr>
              <a:t>neural net “learns” by tweaking the weights and biases</a:t>
            </a:r>
            <a:r>
              <a:rPr lang="en-US" sz="1200" dirty="0">
                <a:solidFill>
                  <a:schemeClr val="bg1"/>
                </a:solidFill>
              </a:rPr>
              <a:t> step by step until the prediction closely matches the correct output, i.e. minimize the “cost value”</a:t>
            </a:r>
          </a:p>
          <a:p>
            <a:endParaRPr lang="en-US" sz="1200" dirty="0">
              <a:solidFill>
                <a:schemeClr val="bg1"/>
              </a:solidFill>
            </a:endParaRPr>
          </a:p>
          <a:p>
            <a:r>
              <a:rPr lang="en-US" sz="1200" dirty="0">
                <a:solidFill>
                  <a:schemeClr val="bg1"/>
                </a:solidFill>
              </a:rPr>
              <a:t>The rate at which the cost value changes with respect to a weight or bias is known as “gradient”</a:t>
            </a:r>
          </a:p>
        </p:txBody>
      </p:sp>
      <p:pic>
        <p:nvPicPr>
          <p:cNvPr id="6" name="Picture 5">
            <a:extLst>
              <a:ext uri="{FF2B5EF4-FFF2-40B4-BE49-F238E27FC236}">
                <a16:creationId xmlns:a16="http://schemas.microsoft.com/office/drawing/2014/main" id="{84E69F25-5BEA-0849-9884-096B3EFD9B3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tretch>
            <a:fillRect/>
          </a:stretch>
        </p:blipFill>
        <p:spPr>
          <a:xfrm>
            <a:off x="4192071" y="1473648"/>
            <a:ext cx="2972058" cy="1402202"/>
          </a:xfrm>
          <a:prstGeom prst="rect">
            <a:avLst/>
          </a:prstGeom>
          <a:solidFill>
            <a:schemeClr val="bg2">
              <a:lumMod val="10000"/>
            </a:schemeClr>
          </a:solidFill>
        </p:spPr>
      </p:pic>
    </p:spTree>
    <p:extLst>
      <p:ext uri="{BB962C8B-B14F-4D97-AF65-F5344CB8AC3E}">
        <p14:creationId xmlns:p14="http://schemas.microsoft.com/office/powerpoint/2010/main" val="2236038296"/>
      </p:ext>
    </p:extLst>
  </p:cSld>
  <p:clrMapOvr>
    <a:masterClrMapping/>
  </p:clrMapOvr>
</p:sld>
</file>

<file path=ppt/theme/theme1.xml><?xml version="1.0" encoding="utf-8"?>
<a:theme xmlns:a="http://schemas.openxmlformats.org/drawingml/2006/main" name="Presentermedia.com - brain neurons - animated">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ermedia.com - brain neurons - static">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11347</TotalTime>
  <Words>2060</Words>
  <Application>Microsoft Macintosh PowerPoint</Application>
  <PresentationFormat>On-screen Show (16:9)</PresentationFormat>
  <Paragraphs>263</Paragraphs>
  <Slides>28</Slides>
  <Notes>11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ＭＳ Ｐゴシック</vt:lpstr>
      <vt:lpstr>Arial</vt:lpstr>
      <vt:lpstr>Calibri</vt:lpstr>
      <vt:lpstr>Franklin Gothic Book</vt:lpstr>
      <vt:lpstr>Franklin Gothic Medium</vt:lpstr>
      <vt:lpstr>Perpetua</vt:lpstr>
      <vt:lpstr>Wingdings</vt:lpstr>
      <vt:lpstr>Presentermedia.com - brain neurons - animated</vt:lpstr>
      <vt:lpstr>Presentermedia.com - brain neurons - static</vt:lpstr>
      <vt:lpstr>Introduction to Visual Recognition</vt:lpstr>
      <vt:lpstr>What are we doing here again?</vt:lpstr>
      <vt:lpstr>Agenda</vt:lpstr>
      <vt:lpstr>Introductions</vt:lpstr>
      <vt:lpstr>Objectives</vt:lpstr>
      <vt:lpstr>Deep Learning Introduction</vt:lpstr>
      <vt:lpstr>Deep Learning Introduction</vt:lpstr>
      <vt:lpstr>Deep Learning is…</vt:lpstr>
      <vt:lpstr>Deep Learning Introduction</vt:lpstr>
      <vt:lpstr>Deep Learning Introduction</vt:lpstr>
      <vt:lpstr>Deep Learning Introduction</vt:lpstr>
      <vt:lpstr>Why the need for Deep Learning?</vt:lpstr>
      <vt:lpstr>  Why Deep Learning? Why now?</vt:lpstr>
      <vt:lpstr>Make me a lego shark!</vt:lpstr>
      <vt:lpstr>Make me a Lego shark with deep learning</vt:lpstr>
      <vt:lpstr>CPUs have multiple cores, whereas GPUs have thousands of cores</vt:lpstr>
      <vt:lpstr>Key Differences between traditional “Machine Learning” and “Deep Learning”</vt:lpstr>
      <vt:lpstr>PowerPoint Presentation</vt:lpstr>
      <vt:lpstr>Deep Learning is…</vt:lpstr>
      <vt:lpstr>Application of Deep Learning</vt:lpstr>
      <vt:lpstr>The boundary of what are Deep Learning “Use Cases” I s still evolving... due to new techniques and expectations</vt:lpstr>
      <vt:lpstr>Deep Learning is structured to be effective in problem domains which have an inherently Hierarchical Composition</vt:lpstr>
      <vt:lpstr>Modeling</vt:lpstr>
      <vt:lpstr>PowerPoint Presentation</vt:lpstr>
      <vt:lpstr>Modeling: Restricted Boltzmann Machines (RBMs)</vt:lpstr>
      <vt:lpstr>  Deep Belief Network (DBN)</vt:lpstr>
      <vt:lpstr>   Use Cases</vt:lpstr>
      <vt:lpstr>Hands On Lab</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PresenterMedia.com;support@presentermedia.com</dc:creator>
  <cp:lastModifiedBy>Microsoft Office User</cp:lastModifiedBy>
  <cp:revision>354</cp:revision>
  <dcterms:created xsi:type="dcterms:W3CDTF">2010-04-14T14:22:36Z</dcterms:created>
  <dcterms:modified xsi:type="dcterms:W3CDTF">2018-01-26T23:22:20Z</dcterms:modified>
</cp:coreProperties>
</file>